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</p:sldMasterIdLst>
  <p:sldIdLst>
    <p:sldId id="265" r:id="rId4"/>
    <p:sldId id="297" r:id="rId5"/>
    <p:sldId id="294" r:id="rId6"/>
    <p:sldId id="413" r:id="rId7"/>
    <p:sldId id="344" r:id="rId8"/>
    <p:sldId id="296" r:id="rId9"/>
    <p:sldId id="414" r:id="rId10"/>
    <p:sldId id="345" r:id="rId11"/>
    <p:sldId id="333" r:id="rId12"/>
    <p:sldId id="336" r:id="rId13"/>
    <p:sldId id="347" r:id="rId14"/>
    <p:sldId id="416" r:id="rId15"/>
    <p:sldId id="338" r:id="rId16"/>
    <p:sldId id="348" r:id="rId17"/>
    <p:sldId id="349" r:id="rId18"/>
    <p:sldId id="350" r:id="rId19"/>
    <p:sldId id="351" r:id="rId20"/>
    <p:sldId id="352" r:id="rId21"/>
    <p:sldId id="353" r:id="rId22"/>
    <p:sldId id="417" r:id="rId23"/>
    <p:sldId id="354" r:id="rId24"/>
    <p:sldId id="355" r:id="rId25"/>
    <p:sldId id="356" r:id="rId26"/>
    <p:sldId id="380" r:id="rId27"/>
    <p:sldId id="384" r:id="rId28"/>
    <p:sldId id="385" r:id="rId29"/>
    <p:sldId id="386" r:id="rId30"/>
    <p:sldId id="357" r:id="rId31"/>
    <p:sldId id="295" r:id="rId32"/>
    <p:sldId id="424" r:id="rId33"/>
    <p:sldId id="369" r:id="rId34"/>
    <p:sldId id="425" r:id="rId35"/>
    <p:sldId id="370" r:id="rId36"/>
    <p:sldId id="371" r:id="rId37"/>
    <p:sldId id="372" r:id="rId38"/>
    <p:sldId id="426" r:id="rId39"/>
    <p:sldId id="373" r:id="rId40"/>
    <p:sldId id="427" r:id="rId41"/>
    <p:sldId id="374" r:id="rId42"/>
    <p:sldId id="375" r:id="rId43"/>
    <p:sldId id="419" r:id="rId44"/>
    <p:sldId id="420" r:id="rId45"/>
    <p:sldId id="423" r:id="rId46"/>
    <p:sldId id="395" r:id="rId47"/>
    <p:sldId id="429" r:id="rId48"/>
    <p:sldId id="396" r:id="rId49"/>
    <p:sldId id="397" r:id="rId50"/>
    <p:sldId id="398" r:id="rId51"/>
    <p:sldId id="399" r:id="rId52"/>
    <p:sldId id="400" r:id="rId53"/>
    <p:sldId id="401" r:id="rId54"/>
    <p:sldId id="402" r:id="rId55"/>
    <p:sldId id="403" r:id="rId56"/>
    <p:sldId id="404" r:id="rId57"/>
    <p:sldId id="405" r:id="rId58"/>
    <p:sldId id="406" r:id="rId59"/>
    <p:sldId id="407" r:id="rId60"/>
    <p:sldId id="408" r:id="rId61"/>
    <p:sldId id="409" r:id="rId62"/>
    <p:sldId id="410" r:id="rId63"/>
    <p:sldId id="411" r:id="rId64"/>
    <p:sldId id="412" r:id="rId6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76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4418" y="3671888"/>
            <a:ext cx="8064500" cy="1109662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24418" y="4532313"/>
            <a:ext cx="8064500" cy="696912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43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05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8107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68451" y="2492376"/>
            <a:ext cx="4993216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764867" y="2492376"/>
            <a:ext cx="4995333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45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88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6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521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9545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2560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31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13851" y="1984376"/>
            <a:ext cx="2546349" cy="44672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68451" y="1984376"/>
            <a:ext cx="7442200" cy="44672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77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4418" y="3671888"/>
            <a:ext cx="8064500" cy="1109662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24418" y="4532313"/>
            <a:ext cx="8064500" cy="696912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72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48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7890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68451" y="2492376"/>
            <a:ext cx="4993216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764867" y="2492376"/>
            <a:ext cx="4995333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48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29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12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224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1144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6992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62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13851" y="1984376"/>
            <a:ext cx="2546349" cy="44672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68451" y="1984376"/>
            <a:ext cx="7442200" cy="44672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91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4418" y="3671888"/>
            <a:ext cx="8064500" cy="1109662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24418" y="4532313"/>
            <a:ext cx="8064500" cy="696912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03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57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1703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68451" y="2492376"/>
            <a:ext cx="4993216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764867" y="2492376"/>
            <a:ext cx="4995333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5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94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90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929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280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5552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41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13851" y="1984376"/>
            <a:ext cx="2546349" cy="44672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68451" y="1984376"/>
            <a:ext cx="7442200" cy="44672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5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83267" y="1984375"/>
            <a:ext cx="87376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68451" y="2492376"/>
            <a:ext cx="10191749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7873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83267" y="1984375"/>
            <a:ext cx="87376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68451" y="2492376"/>
            <a:ext cx="10191749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05750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83267" y="1984375"/>
            <a:ext cx="87376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68451" y="2492376"/>
            <a:ext cx="10191749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12858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s://infourok.ru/go.html?href=http://www.consultant.ru/document/cons_doc_LAW_140174/" TargetMode="Externa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urok.ru/go.html?href=#dst100045" TargetMode="External"/><Relationship Id="rId2" Type="http://schemas.openxmlformats.org/officeDocument/2006/relationships/hyperlink" Target="https://infourok.ru/go.html?href=#dst100011" TargetMode="Externa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45000" y="685800"/>
            <a:ext cx="7747000" cy="3670300"/>
          </a:xfrm>
          <a:solidFill>
            <a:schemeClr val="accent3"/>
          </a:solidFill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chemeClr val="tx2">
                    <a:lumMod val="50000"/>
                  </a:schemeClr>
                </a:solidFill>
              </a:rPr>
              <a:t>1.Учебно-исследовательская 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</a:rPr>
              <a:t>и проектная деятельность </a:t>
            </a:r>
            <a:r>
              <a:rPr lang="ru-RU" i="1" dirty="0" smtClean="0">
                <a:solidFill>
                  <a:schemeClr val="tx2">
                    <a:lumMod val="50000"/>
                  </a:schemeClr>
                </a:solidFill>
              </a:rPr>
              <a:t>обучающихся 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</a:rPr>
              <a:t>в условиях дополнительного образования </a:t>
            </a:r>
            <a:r>
              <a:rPr lang="ru-RU" i="1" dirty="0" smtClean="0">
                <a:solidFill>
                  <a:schemeClr val="tx2">
                    <a:lumMod val="50000"/>
                  </a:schemeClr>
                </a:solidFill>
              </a:rPr>
              <a:t>детей.</a:t>
            </a:r>
            <a:br>
              <a:rPr lang="ru-RU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i="1" dirty="0" smtClean="0">
                <a:solidFill>
                  <a:schemeClr val="tx2">
                    <a:lumMod val="50000"/>
                  </a:schemeClr>
                </a:solidFill>
              </a:rPr>
              <a:t>2.Инновационная 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</a:rPr>
              <a:t>и экспериментальная деятельность в условиях дополнительного образования: цели, содержание, критерии оценки</a:t>
            </a:r>
            <a:r>
              <a:rPr lang="ru-RU" i="1" dirty="0"/>
              <a:t/>
            </a:r>
            <a:br>
              <a:rPr lang="ru-RU" i="1" dirty="0"/>
            </a:br>
            <a:endParaRPr lang="ru-RU" i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00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956" y="403930"/>
            <a:ext cx="8737600" cy="508000"/>
          </a:xfrm>
        </p:spPr>
        <p:txBody>
          <a:bodyPr/>
          <a:lstStyle/>
          <a:p>
            <a:r>
              <a:rPr lang="ru-RU" b="1" i="1" dirty="0"/>
              <a:t>Учебно-исследовательская деятельность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422" y="1307041"/>
            <a:ext cx="11707989" cy="4709937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 smtClean="0"/>
              <a:t>  Учебно-исследовательская </a:t>
            </a:r>
            <a:r>
              <a:rPr lang="ru-RU" b="1" i="1" dirty="0"/>
              <a:t>деятельность </a:t>
            </a:r>
            <a:r>
              <a:rPr lang="ru-RU" dirty="0"/>
              <a:t>– это элементарная исследовательская деятельность, включенная в учебный процесс, целью которой является обучение основам научного подхода к исследованию.</a:t>
            </a:r>
          </a:p>
          <a:p>
            <a:pPr marL="0" indent="0">
              <a:buNone/>
            </a:pPr>
            <a:r>
              <a:rPr lang="ru-RU" b="1" i="1" dirty="0" smtClean="0"/>
              <a:t>  Основными </a:t>
            </a:r>
            <a:r>
              <a:rPr lang="ru-RU" b="1" i="1" dirty="0"/>
              <a:t>задачами учебно-исследовательской деятельности </a:t>
            </a:r>
            <a:r>
              <a:rPr lang="ru-RU" dirty="0"/>
              <a:t>являются:</a:t>
            </a:r>
          </a:p>
          <a:p>
            <a:pPr marL="0" indent="0">
              <a:buNone/>
            </a:pPr>
            <a:r>
              <a:rPr lang="ru-RU" dirty="0"/>
              <a:t>– овладеть </a:t>
            </a:r>
            <a:r>
              <a:rPr lang="ru-RU" i="1" u="sng" dirty="0"/>
              <a:t>основами исследовательского метода познания</a:t>
            </a:r>
            <a:r>
              <a:rPr lang="ru-RU" dirty="0"/>
              <a:t> на базе освоения составляющей его </a:t>
            </a:r>
            <a:r>
              <a:rPr lang="ru-RU" u="sng" dirty="0"/>
              <a:t>системы учебных действий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– развивать </a:t>
            </a:r>
            <a:r>
              <a:rPr lang="ru-RU" b="1" i="1" dirty="0"/>
              <a:t>способности к самостоятельному добыванию новых знаний</a:t>
            </a:r>
            <a:r>
              <a:rPr lang="ru-RU" dirty="0"/>
              <a:t> исследовательским методом.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426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74933" y="358775"/>
            <a:ext cx="4981223" cy="508000"/>
          </a:xfrm>
        </p:spPr>
        <p:txBody>
          <a:bodyPr/>
          <a:lstStyle/>
          <a:p>
            <a:r>
              <a:rPr lang="ru-RU" dirty="0" smtClean="0"/>
              <a:t>Виды исследований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66775"/>
            <a:ext cx="5952068" cy="417935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У</a:t>
            </a:r>
            <a:r>
              <a:rPr lang="ru-RU" i="1" dirty="0" smtClean="0"/>
              <a:t>чебно-исследовательская</a:t>
            </a:r>
            <a:r>
              <a:rPr lang="ru-RU" dirty="0" smtClean="0"/>
              <a:t>  служит </a:t>
            </a:r>
            <a:r>
              <a:rPr lang="ru-RU" dirty="0"/>
              <a:t>образованию, в процессе которого </a:t>
            </a:r>
            <a:r>
              <a:rPr lang="ru-RU" dirty="0" smtClean="0"/>
              <a:t>обучающийся  для </a:t>
            </a:r>
            <a:r>
              <a:rPr lang="ru-RU" dirty="0"/>
              <a:t>себя </a:t>
            </a:r>
            <a:r>
              <a:rPr lang="ru-RU" i="1" u="sng" dirty="0"/>
              <a:t>открывает научные истины, </a:t>
            </a:r>
            <a:r>
              <a:rPr lang="ru-RU" b="1" i="1" u="sng" dirty="0">
                <a:solidFill>
                  <a:schemeClr val="bg2">
                    <a:lumMod val="75000"/>
                  </a:schemeClr>
                </a:solidFill>
              </a:rPr>
              <a:t>субъективно</a:t>
            </a:r>
            <a:r>
              <a:rPr lang="ru-RU" i="1" u="sng" dirty="0"/>
              <a:t> новое</a:t>
            </a:r>
            <a:r>
              <a:rPr lang="ru-RU" dirty="0"/>
              <a:t>.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i="1" dirty="0" smtClean="0"/>
              <a:t>Научно-исследовательска</a:t>
            </a:r>
            <a:r>
              <a:rPr lang="ru-RU" i="1" dirty="0"/>
              <a:t>я</a:t>
            </a:r>
            <a:r>
              <a:rPr lang="ru-RU" i="1" dirty="0" smtClean="0"/>
              <a:t> </a:t>
            </a:r>
            <a:r>
              <a:rPr lang="ru-RU" dirty="0"/>
              <a:t>проявляется в области науки, когда </a:t>
            </a:r>
            <a:r>
              <a:rPr lang="ru-RU" dirty="0" smtClean="0"/>
              <a:t>исследователь делает </a:t>
            </a:r>
            <a:r>
              <a:rPr lang="ru-RU" b="1" i="1" u="sng" dirty="0">
                <a:solidFill>
                  <a:schemeClr val="bg2">
                    <a:lumMod val="75000"/>
                  </a:schemeClr>
                </a:solidFill>
              </a:rPr>
              <a:t>объективно</a:t>
            </a:r>
            <a:r>
              <a:rPr lang="ru-RU" dirty="0"/>
              <a:t> </a:t>
            </a:r>
            <a:r>
              <a:rPr lang="ru-RU" i="1" u="sng" dirty="0"/>
              <a:t>новые открытия</a:t>
            </a:r>
            <a:r>
              <a:rPr lang="ru-RU" dirty="0"/>
              <a:t>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850468" y="1961276"/>
            <a:ext cx="5904088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Разные уровни исследовательской деятельности отражают разную степень глубины  исследования  объекта.  Творчески-поисковая  деятельность  ученика 5, 9, 11-го  класса (в школьном научном обществе – ШНО), студента вуза, лица, работающего над диссертацией (в аспирантуре, докторантуре), работника исследовательского института, научной лаборатории </a:t>
            </a:r>
            <a:r>
              <a:rPr lang="ru-RU" sz="2400" i="1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разная по своей глубине, развернутости и продуктивности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52068" y="113027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cap="all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учебно-исследовательская;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cap="all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научно-исследовательская.</a:t>
            </a:r>
            <a:endParaRPr lang="ru-RU" sz="2400" cap="all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19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10467" y="333375"/>
            <a:ext cx="8737600" cy="508000"/>
          </a:xfrm>
        </p:spPr>
        <p:txBody>
          <a:bodyPr/>
          <a:lstStyle/>
          <a:p>
            <a:r>
              <a:rPr lang="ru-RU" dirty="0" smtClean="0"/>
              <a:t>Значение учебно-исследовательской деятельности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451" y="1095376"/>
            <a:ext cx="12003616" cy="3959225"/>
          </a:xfrm>
        </p:spPr>
        <p:txBody>
          <a:bodyPr/>
          <a:lstStyle/>
          <a:p>
            <a:pPr marL="0" indent="0" algn="just">
              <a:buNone/>
            </a:pPr>
            <a:r>
              <a:rPr lang="ru-RU" sz="2650" u="sng" dirty="0" smtClean="0"/>
              <a:t>  Здесь </a:t>
            </a:r>
            <a:r>
              <a:rPr lang="ru-RU" sz="2650" u="sng" dirty="0"/>
              <a:t>не предусматривается обоснование темы исследования, ее научной новизны, новизны открытия.</a:t>
            </a:r>
            <a:r>
              <a:rPr lang="ru-RU" sz="2650" dirty="0"/>
              <a:t> Зато </a:t>
            </a:r>
            <a:r>
              <a:rPr lang="ru-RU" sz="2650" u="sng" dirty="0"/>
              <a:t>осваивается видение проблемы</a:t>
            </a:r>
            <a:r>
              <a:rPr lang="ru-RU" sz="2650" dirty="0"/>
              <a:t>, проблемный подход к исследованию как его механизм, инвариантные </a:t>
            </a:r>
            <a:r>
              <a:rPr lang="ru-RU" sz="2650" u="sng" dirty="0"/>
              <a:t>компоненты исследовательской деятельности </a:t>
            </a:r>
            <a:r>
              <a:rPr lang="ru-RU" sz="2650" dirty="0"/>
              <a:t>– учебные действия, </a:t>
            </a:r>
            <a:r>
              <a:rPr lang="ru-RU" sz="2650" u="sng" dirty="0"/>
              <a:t>формируется представление об исследовании </a:t>
            </a:r>
            <a:r>
              <a:rPr lang="ru-RU" sz="2650" dirty="0"/>
              <a:t>как целостном методе познания. осваивается базовая логическая процедура исследования, система учебных действий, составляющих эту процедуру, отрабатываются элементарные методы и приемы </a:t>
            </a:r>
            <a:r>
              <a:rPr lang="ru-RU" sz="2650" dirty="0" smtClean="0"/>
              <a:t>исследования.</a:t>
            </a:r>
            <a:endParaRPr lang="ru-RU" sz="2650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132032" y="4642009"/>
            <a:ext cx="104775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Отличие от 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научного </a:t>
            </a:r>
            <a:r>
              <a:rPr 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исследования: </a:t>
            </a:r>
            <a:endParaRPr lang="ru-RU" b="1" i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полнота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глубина реализации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исследовательского метода; 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субъективная новизна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открытий обучающегося;</a:t>
            </a: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условия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осуществления, прежде всего,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рамки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времени,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имеющиеся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обучающегося.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60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l="23413" t="20617" r="31297" b="20226"/>
          <a:stretch>
            <a:fillRect/>
          </a:stretch>
        </p:blipFill>
        <p:spPr bwMode="auto">
          <a:xfrm>
            <a:off x="143934" y="0"/>
            <a:ext cx="9093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9002182" y="322162"/>
            <a:ext cx="292311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Технология  предназначена 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максимальной </a:t>
            </a:r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сосредоточен-</a:t>
            </a:r>
            <a:r>
              <a:rPr lang="ru-RU" sz="2800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ности</a:t>
            </a:r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познавательной деятельности обучающихся на освоении целостного способа </a:t>
            </a:r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учебно-исследователь-</a:t>
            </a:r>
            <a:r>
              <a:rPr lang="ru-RU" sz="2800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ской</a:t>
            </a:r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деятельности.</a:t>
            </a:r>
            <a:endParaRPr lang="ru-RU" sz="2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58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7133" y="550687"/>
            <a:ext cx="8737600" cy="508000"/>
          </a:xfrm>
        </p:spPr>
        <p:txBody>
          <a:bodyPr/>
          <a:lstStyle/>
          <a:p>
            <a:r>
              <a:rPr lang="ru-RU" sz="2800" dirty="0"/>
              <a:t>ОСНОВОПОЛАГАЮЩАЯ РОЛЬ ПРОБЛЕМЫ В УЧЕБНО-ИССЛЕДОВАТЕЛЬСКОЙ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1040" y="1423377"/>
            <a:ext cx="10191749" cy="3959225"/>
          </a:xfrm>
        </p:spPr>
        <p:txBody>
          <a:bodyPr/>
          <a:lstStyle/>
          <a:p>
            <a:r>
              <a:rPr lang="ru-RU" dirty="0"/>
              <a:t>Исследование всегда предстает как проблемно-поисковая деятельность. Отсутствие проблемы в сознании личности выступает преградой на пути развертывания исследовательского мышления.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76300" y="3402990"/>
            <a:ext cx="110363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r">
              <a:spcAft>
                <a:spcPts val="0"/>
              </a:spcAft>
            </a:pPr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«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сложный вопрос, требующий исследования»</a:t>
            </a:r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i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r">
              <a:spcAft>
                <a:spcPts val="0"/>
              </a:spcAft>
            </a:pPr>
            <a:r>
              <a:rPr 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Словарь С.И</a:t>
            </a:r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Ожегова </a:t>
            </a:r>
            <a:endParaRPr lang="ru-RU" sz="2400" i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это вопрос, ответ на который обучающемуся неизвестен, но он может приступить к его поиску, опираясь на имеющиеся у него знания и опыт</a:t>
            </a:r>
            <a:r>
              <a:rPr 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215" algn="r">
              <a:spcAft>
                <a:spcPts val="0"/>
              </a:spcAft>
            </a:pP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Педагогический словарь</a:t>
            </a:r>
            <a:endParaRPr lang="ru-RU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35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6230" y="372912"/>
            <a:ext cx="8737600" cy="508000"/>
          </a:xfrm>
        </p:spPr>
        <p:txBody>
          <a:bodyPr/>
          <a:lstStyle/>
          <a:p>
            <a:r>
              <a:rPr lang="ru-RU" u="sng" dirty="0"/>
              <a:t>Осознанное</a:t>
            </a:r>
            <a:r>
              <a:rPr lang="ru-RU" dirty="0"/>
              <a:t> интеллектуальное затруднение характеризуется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1102" y="1548743"/>
            <a:ext cx="11570898" cy="2350398"/>
          </a:xfrm>
        </p:spPr>
        <p:txBody>
          <a:bodyPr/>
          <a:lstStyle/>
          <a:p>
            <a:r>
              <a:rPr lang="ru-RU" dirty="0" err="1" smtClean="0"/>
              <a:t>сознаванием</a:t>
            </a:r>
            <a:r>
              <a:rPr lang="ru-RU" dirty="0" smtClean="0"/>
              <a:t> </a:t>
            </a:r>
            <a:r>
              <a:rPr lang="ru-RU" dirty="0"/>
              <a:t>противоречия между знанием и незнанием («это» знаю, а «это другое» не знаю);</a:t>
            </a:r>
          </a:p>
          <a:p>
            <a:r>
              <a:rPr lang="ru-RU" dirty="0" err="1" smtClean="0"/>
              <a:t>сознаванием</a:t>
            </a:r>
            <a:r>
              <a:rPr lang="ru-RU" dirty="0" smtClean="0"/>
              <a:t> </a:t>
            </a:r>
            <a:r>
              <a:rPr lang="ru-RU" dirty="0"/>
              <a:t>того, что «это другое» тоже надо знать по таким-то причинам;</a:t>
            </a:r>
          </a:p>
          <a:p>
            <a:r>
              <a:rPr lang="ru-RU" dirty="0" smtClean="0"/>
              <a:t>решением </a:t>
            </a:r>
            <a:r>
              <a:rPr lang="ru-RU" dirty="0"/>
              <a:t>начать поиск нового знания.</a:t>
            </a:r>
          </a:p>
          <a:p>
            <a:pPr marL="1431925" indent="0">
              <a:buNone/>
            </a:pPr>
            <a:r>
              <a:rPr lang="ru-RU" dirty="0" smtClean="0"/>
              <a:t>                         Пример: </a:t>
            </a:r>
          </a:p>
          <a:p>
            <a:pPr marL="1889125" indent="-457200">
              <a:buFontTx/>
              <a:buChar char="-"/>
            </a:pPr>
            <a:r>
              <a:rPr lang="ru-RU" i="1" dirty="0" smtClean="0"/>
              <a:t>знаю, как делать отдельные элементы красиво, но не знаю, как собрать их в целое;</a:t>
            </a:r>
          </a:p>
          <a:p>
            <a:pPr marL="1889125" indent="-457200">
              <a:buFontTx/>
              <a:buChar char="-"/>
            </a:pPr>
            <a:r>
              <a:rPr lang="ru-RU" i="1" dirty="0" smtClean="0"/>
              <a:t>надо сделать подарок бабушке, которая умеет многое сама;</a:t>
            </a:r>
          </a:p>
          <a:p>
            <a:pPr marL="1889125" indent="-457200">
              <a:buFontTx/>
              <a:buChar char="-"/>
            </a:pPr>
            <a:r>
              <a:rPr lang="ru-RU" i="1" dirty="0" smtClean="0"/>
              <a:t>буду изучать способы и приемы композиции.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35187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9567" y="879475"/>
            <a:ext cx="8737600" cy="508000"/>
          </a:xfrm>
        </p:spPr>
        <p:txBody>
          <a:bodyPr/>
          <a:lstStyle/>
          <a:p>
            <a:r>
              <a:rPr lang="ru-RU" dirty="0" smtClean="0"/>
              <a:t>1.Рекомендации </a:t>
            </a:r>
            <a:r>
              <a:rPr lang="ru-RU" dirty="0"/>
              <a:t>педагогу для освоения компонента «осознание проблемной ситуации»: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6701" y="1666876"/>
            <a:ext cx="11493500" cy="3959225"/>
          </a:xfrm>
        </p:spPr>
        <p:txBody>
          <a:bodyPr/>
          <a:lstStyle/>
          <a:p>
            <a:r>
              <a:rPr lang="ru-RU" sz="2400" dirty="0" smtClean="0"/>
              <a:t>1</a:t>
            </a:r>
            <a:r>
              <a:rPr lang="ru-RU" sz="2400" dirty="0"/>
              <a:t>. Определить материал (раздел, тему, вопрос) образовательной программы, с которым будет связана учебно-исследовательская работа.</a:t>
            </a:r>
          </a:p>
          <a:p>
            <a:r>
              <a:rPr lang="ru-RU" sz="2400" dirty="0"/>
              <a:t>2. Продумать противоречивость ситуации по логике «знание – не знание» с учетом выбранного материала.</a:t>
            </a:r>
          </a:p>
          <a:p>
            <a:r>
              <a:rPr lang="ru-RU" sz="2400" dirty="0"/>
              <a:t>3. Описать проблемную ситуацию (для обучающихся) с учетом ее характеристики и «Правила подготовки и создания проблемной ситуации».</a:t>
            </a:r>
          </a:p>
          <a:p>
            <a:pPr marL="0" indent="0">
              <a:buNone/>
            </a:pPr>
            <a:r>
              <a:rPr lang="ru-RU" sz="2400" dirty="0" smtClean="0"/>
              <a:t>           </a:t>
            </a:r>
            <a:r>
              <a:rPr lang="ru-RU" sz="2400" b="1" i="1" dirty="0"/>
              <a:t>Рекомендации педагогу для </a:t>
            </a:r>
            <a:r>
              <a:rPr lang="ru-RU" sz="2400" b="1" i="1" dirty="0" smtClean="0"/>
              <a:t>подготовки </a:t>
            </a:r>
            <a:r>
              <a:rPr lang="ru-RU" sz="2400" b="1" i="1" dirty="0"/>
              <a:t>к работе с детьми:</a:t>
            </a:r>
          </a:p>
          <a:p>
            <a:r>
              <a:rPr lang="ru-RU" sz="2400" dirty="0"/>
              <a:t>1. Продумать, как подвести детей к интеллектуальному затруднению при встрече их с новым материалом.</a:t>
            </a:r>
          </a:p>
          <a:p>
            <a:r>
              <a:rPr lang="ru-RU" sz="2400" dirty="0"/>
              <a:t>2. Подобрать факты (события, явления), которые могут быть интересными и неожиданными для детей и которые лягут в основу проблемной ситуации.</a:t>
            </a:r>
          </a:p>
          <a:p>
            <a:r>
              <a:rPr lang="ru-RU" sz="2400" dirty="0"/>
              <a:t>3. Продумать способ подачи информации, отобранной для создания проблемной ситуации.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6365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4400" y="415219"/>
            <a:ext cx="8737600" cy="508000"/>
          </a:xfrm>
        </p:spPr>
        <p:txBody>
          <a:bodyPr/>
          <a:lstStyle/>
          <a:p>
            <a:r>
              <a:rPr lang="ru-RU" dirty="0" smtClean="0"/>
              <a:t>Требования к материалу </a:t>
            </a:r>
            <a:r>
              <a:rPr lang="ru-RU" dirty="0"/>
              <a:t>для учебного исследования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7689" y="1769887"/>
            <a:ext cx="11218333" cy="3959225"/>
          </a:xfrm>
        </p:spPr>
        <p:txBody>
          <a:bodyPr/>
          <a:lstStyle/>
          <a:p>
            <a:r>
              <a:rPr lang="ru-RU" dirty="0"/>
              <a:t>1)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значимость материала</a:t>
            </a:r>
            <a:r>
              <a:rPr lang="ru-RU" dirty="0"/>
              <a:t>, которая может рассматриваться с разных позиций: как базовые понятия и закономерности образовательной программы; как узловые вопросы для понимания системы знаний; как значимые для жизненной практики и др.;</a:t>
            </a:r>
          </a:p>
          <a:p>
            <a:r>
              <a:rPr lang="ru-RU" dirty="0"/>
              <a:t>2)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посильность</a:t>
            </a:r>
            <a:r>
              <a:rPr lang="ru-RU" dirty="0"/>
              <a:t> для проблемно-поисковой организации образовательного процесса. Посильность оценивается и с точки зрения сложности материала, и с позиции возраста детей, и с учетом времени.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54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95890" y="437797"/>
            <a:ext cx="8737600" cy="508000"/>
          </a:xfrm>
        </p:spPr>
        <p:txBody>
          <a:bodyPr/>
          <a:lstStyle/>
          <a:p>
            <a:r>
              <a:rPr lang="ru-RU" dirty="0" smtClean="0"/>
              <a:t>Правила </a:t>
            </a:r>
            <a:r>
              <a:rPr lang="ru-RU" dirty="0"/>
              <a:t>подготовки и создания проблемной ситуации: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7067" y="1374776"/>
            <a:ext cx="11477977" cy="3959225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а) определить логический разрыв между ранее изученным и новым материалом (</a:t>
            </a:r>
            <a:r>
              <a:rPr lang="ru-RU" sz="2400" b="1" i="1" dirty="0"/>
              <a:t>известное и неизвестное</a:t>
            </a:r>
            <a:r>
              <a:rPr lang="ru-RU" sz="2400" dirty="0"/>
              <a:t>; логические связи между ними);</a:t>
            </a:r>
          </a:p>
          <a:p>
            <a:pPr marL="0" indent="0">
              <a:buNone/>
            </a:pPr>
            <a:r>
              <a:rPr lang="ru-RU" sz="2400" dirty="0"/>
              <a:t>б) </a:t>
            </a:r>
            <a:r>
              <a:rPr lang="ru-RU" sz="2400" b="1" i="1" dirty="0"/>
              <a:t>спрогнозировать проблему </a:t>
            </a:r>
            <a:r>
              <a:rPr lang="ru-RU" sz="2400" dirty="0"/>
              <a:t>по отношению к новому материалу; это означает убедиться в  возможности постановки вопроса проблемного характера при переходе к усвоению нового;</a:t>
            </a:r>
          </a:p>
          <a:p>
            <a:pPr marL="0" indent="0">
              <a:buNone/>
            </a:pPr>
            <a:r>
              <a:rPr lang="ru-RU" sz="2400" dirty="0"/>
              <a:t>в) в новом материале выявить те стороны, которые могут быть </a:t>
            </a:r>
            <a:r>
              <a:rPr lang="ru-RU" sz="2400" b="1" i="1" dirty="0"/>
              <a:t>близки опыту детей, интересны им </a:t>
            </a:r>
            <a:r>
              <a:rPr lang="ru-RU" sz="2400" dirty="0"/>
              <a:t>(связь с жизненным опытом, с повседневной жизнью, социальной практикой);</a:t>
            </a:r>
          </a:p>
          <a:p>
            <a:pPr marL="0" indent="0">
              <a:buNone/>
            </a:pPr>
            <a:r>
              <a:rPr lang="ru-RU" sz="2400" dirty="0"/>
              <a:t>г) </a:t>
            </a:r>
            <a:r>
              <a:rPr lang="ru-RU" sz="2400" b="1" i="1" dirty="0"/>
              <a:t>информацию</a:t>
            </a:r>
            <a:r>
              <a:rPr lang="ru-RU" sz="2400" dirty="0"/>
              <a:t> для создания проблемной ситуации продумать (подобрать) с точки зрения неожиданности, таинственности;</a:t>
            </a:r>
          </a:p>
          <a:p>
            <a:pPr marL="0" indent="0">
              <a:buNone/>
            </a:pPr>
            <a:r>
              <a:rPr lang="ru-RU" sz="2400" dirty="0"/>
              <a:t>д) продумать </a:t>
            </a:r>
            <a:r>
              <a:rPr lang="ru-RU" sz="2400" b="1" i="1" dirty="0"/>
              <a:t>средства и способы подачи </a:t>
            </a:r>
            <a:r>
              <a:rPr lang="ru-RU" sz="2400" dirty="0"/>
              <a:t>этой информации;</a:t>
            </a:r>
          </a:p>
          <a:p>
            <a:pPr marL="0" indent="0">
              <a:buNone/>
            </a:pPr>
            <a:r>
              <a:rPr lang="ru-RU" sz="2400" dirty="0"/>
              <a:t>е) создать проблемную ситуацию </a:t>
            </a:r>
            <a:r>
              <a:rPr lang="ru-RU" sz="2400" b="1" i="1" dirty="0"/>
              <a:t>в реальных условиях </a:t>
            </a:r>
            <a:r>
              <a:rPr lang="ru-RU" sz="2400" dirty="0" smtClean="0"/>
              <a:t>группы: </a:t>
            </a:r>
            <a:r>
              <a:rPr lang="ru-RU" sz="2400" dirty="0"/>
              <a:t>ситуацию интеллектуальных противоречий и затруднений.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0424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35867" y="841375"/>
            <a:ext cx="8737600" cy="508000"/>
          </a:xfrm>
        </p:spPr>
        <p:txBody>
          <a:bodyPr/>
          <a:lstStyle/>
          <a:p>
            <a:r>
              <a:rPr lang="ru-RU" sz="2800" dirty="0" smtClean="0"/>
              <a:t>2. Рекомендации </a:t>
            </a:r>
            <a:r>
              <a:rPr lang="ru-RU" sz="2800" dirty="0"/>
              <a:t>педагогу для освоения компонента </a:t>
            </a:r>
            <a:r>
              <a:rPr lang="ru-RU" sz="2800" dirty="0" smtClean="0"/>
              <a:t>«Возникновение </a:t>
            </a:r>
            <a:r>
              <a:rPr lang="ru-RU" sz="2800" dirty="0"/>
              <a:t>проблемы и целеполагание»: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7208" y="1483983"/>
            <a:ext cx="10940211" cy="5092702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1</a:t>
            </a:r>
            <a:r>
              <a:rPr lang="ru-RU" dirty="0"/>
              <a:t>. </a:t>
            </a:r>
            <a:r>
              <a:rPr lang="ru-RU" b="1" dirty="0"/>
              <a:t>Сформулировать проблему </a:t>
            </a:r>
            <a:r>
              <a:rPr lang="ru-RU" dirty="0"/>
              <a:t>на основе отработанной Вами проблемной ситуации, руководствуясь характеристикой вопроса как проблемы.</a:t>
            </a:r>
          </a:p>
          <a:p>
            <a:pPr marL="0" indent="0" algn="just">
              <a:buNone/>
            </a:pPr>
            <a:r>
              <a:rPr lang="ru-RU" dirty="0"/>
              <a:t>2.  Проверить, отвечает ли формулирование проблемы </a:t>
            </a:r>
            <a:r>
              <a:rPr lang="ru-RU" dirty="0" smtClean="0"/>
              <a:t>«</a:t>
            </a:r>
            <a:r>
              <a:rPr lang="ru-RU" dirty="0"/>
              <a:t>Правилам..» </a:t>
            </a:r>
            <a:r>
              <a:rPr lang="ru-RU" dirty="0" smtClean="0"/>
              <a:t>(имеется разрыв </a:t>
            </a:r>
            <a:r>
              <a:rPr lang="ru-RU" dirty="0"/>
              <a:t>между </a:t>
            </a:r>
            <a:r>
              <a:rPr lang="ru-RU" dirty="0" smtClean="0"/>
              <a:t> известным </a:t>
            </a:r>
            <a:r>
              <a:rPr lang="ru-RU" dirty="0"/>
              <a:t>и </a:t>
            </a:r>
            <a:r>
              <a:rPr lang="ru-RU" dirty="0" smtClean="0"/>
              <a:t>неизвестным, имеется возможность </a:t>
            </a:r>
            <a:r>
              <a:rPr lang="ru-RU" dirty="0"/>
              <a:t>постановки вопроса проблемного </a:t>
            </a:r>
            <a:r>
              <a:rPr lang="ru-RU" dirty="0" smtClean="0"/>
              <a:t>характера,   имеется связь </a:t>
            </a:r>
            <a:r>
              <a:rPr lang="ru-RU" dirty="0"/>
              <a:t>с жизненным опытом, с повседневной жизнью, социальной </a:t>
            </a:r>
            <a:r>
              <a:rPr lang="ru-RU" dirty="0" smtClean="0"/>
              <a:t>практикой и др.).</a:t>
            </a:r>
            <a:endParaRPr lang="ru-RU" dirty="0"/>
          </a:p>
          <a:p>
            <a:pPr marL="0" indent="0" algn="just">
              <a:buNone/>
            </a:pPr>
            <a:r>
              <a:rPr lang="ru-RU" dirty="0" smtClean="0"/>
              <a:t>  3</a:t>
            </a:r>
            <a:r>
              <a:rPr lang="ru-RU" dirty="0"/>
              <a:t>. На основе проблемы дать </a:t>
            </a:r>
            <a:r>
              <a:rPr lang="ru-RU" b="1" dirty="0"/>
              <a:t>формулировку цели </a:t>
            </a:r>
            <a:r>
              <a:rPr lang="ru-RU" dirty="0"/>
              <a:t>учебно-исследовательской деятельности.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5329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4400" y="396875"/>
            <a:ext cx="8737600" cy="508000"/>
          </a:xfrm>
        </p:spPr>
        <p:txBody>
          <a:bodyPr/>
          <a:lstStyle/>
          <a:p>
            <a:r>
              <a:rPr lang="ru-RU" sz="2800" dirty="0"/>
              <a:t>Рекомендации педагогу для освоения компонента «возникновение проблемы и целеполагание»: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47313"/>
            <a:ext cx="12191999" cy="54864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i="1" dirty="0"/>
              <a:t>Рекомендации педагогу для подготовки к работе с детьми:</a:t>
            </a:r>
          </a:p>
          <a:p>
            <a:pPr marL="0" indent="0">
              <a:buNone/>
            </a:pPr>
            <a:r>
              <a:rPr lang="ru-RU" sz="2000" dirty="0"/>
              <a:t>1. </a:t>
            </a:r>
            <a:r>
              <a:rPr lang="ru-RU" sz="2200" dirty="0"/>
              <a:t>Продумать, как наиболее эффективно </a:t>
            </a:r>
            <a:r>
              <a:rPr lang="ru-RU" sz="2200" b="1" dirty="0"/>
              <a:t>перевести сознание </a:t>
            </a:r>
            <a:r>
              <a:rPr lang="ru-RU" sz="2200" dirty="0"/>
              <a:t>обучающихся с интеллектуального затруднения на формулирование (</a:t>
            </a:r>
            <a:r>
              <a:rPr lang="ru-RU" sz="2200" b="1" dirty="0"/>
              <a:t>осознанное восприятие</a:t>
            </a:r>
            <a:r>
              <a:rPr lang="ru-RU" sz="2200" dirty="0"/>
              <a:t>) проблемы: не задерживаясь излишне на проблемной ситуации и в то же время не оставив без внимания момент интеллектуального затруднения.</a:t>
            </a:r>
          </a:p>
          <a:p>
            <a:pPr marL="0" indent="0">
              <a:buNone/>
            </a:pPr>
            <a:r>
              <a:rPr lang="ru-RU" sz="2200" dirty="0"/>
              <a:t>2. Продумать, какую минимально необходимую </a:t>
            </a:r>
            <a:r>
              <a:rPr lang="ru-RU" sz="2200" b="1" dirty="0"/>
              <a:t>аналитическую работу </a:t>
            </a:r>
            <a:r>
              <a:rPr lang="ru-RU" sz="2200" dirty="0"/>
              <a:t>с обучающимися следует провести, чтобы сформулировать проблему с возможным участием детей в этом процессе.</a:t>
            </a:r>
          </a:p>
          <a:p>
            <a:pPr marL="0" indent="0">
              <a:buNone/>
            </a:pPr>
            <a:r>
              <a:rPr lang="ru-RU" sz="2200" dirty="0"/>
              <a:t>3. Подумать над вопросом: «Как Вы поясните </a:t>
            </a:r>
            <a:r>
              <a:rPr lang="ru-RU" sz="2200" b="1" dirty="0"/>
              <a:t>обучающимся разницу между проблемой и целью исследовательской работы </a:t>
            </a:r>
            <a:r>
              <a:rPr lang="ru-RU" sz="2200" dirty="0"/>
              <a:t>и с какого возраста Вы предпочтете дать такое пояснение с последующим непрерывным использованием этих двух связанных, но разных по смыслу понятий?»</a:t>
            </a:r>
          </a:p>
          <a:p>
            <a:pPr marL="0" indent="0">
              <a:buNone/>
            </a:pPr>
            <a:r>
              <a:rPr lang="ru-RU" sz="2200" dirty="0"/>
              <a:t>4. Проанализировать, достаточно ли будет обучающимся раскрыта </a:t>
            </a:r>
            <a:r>
              <a:rPr lang="ru-RU" sz="2200" b="1" dirty="0"/>
              <a:t>значимость</a:t>
            </a:r>
            <a:r>
              <a:rPr lang="ru-RU" sz="2200" dirty="0"/>
              <a:t> решения данной (конкретной) проблемы и </a:t>
            </a:r>
            <a:r>
              <a:rPr lang="ru-RU" sz="2200" b="1" dirty="0"/>
              <a:t>значимость</a:t>
            </a:r>
            <a:r>
              <a:rPr lang="ru-RU" sz="2200" dirty="0"/>
              <a:t> достижения цели исследования.</a:t>
            </a:r>
          </a:p>
          <a:p>
            <a:pPr marL="0" indent="0">
              <a:buNone/>
            </a:pPr>
            <a:r>
              <a:rPr lang="ru-RU" sz="2200" dirty="0"/>
              <a:t>5. Попытаться составить </a:t>
            </a:r>
            <a:r>
              <a:rPr lang="ru-RU" sz="2200" b="1" dirty="0"/>
              <a:t>алгоритм приучения детей к самостоятельной формулировке цели исследования</a:t>
            </a:r>
            <a:r>
              <a:rPr lang="ru-RU" sz="2200" dirty="0"/>
              <a:t> (с учетом их возраста).</a:t>
            </a:r>
          </a:p>
        </p:txBody>
      </p:sp>
    </p:spTree>
    <p:extLst>
      <p:ext uri="{BB962C8B-B14F-4D97-AF65-F5344CB8AC3E}">
        <p14:creationId xmlns:p14="http://schemas.microsoft.com/office/powerpoint/2010/main" val="128466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34294" y="607024"/>
            <a:ext cx="8737600" cy="508000"/>
          </a:xfrm>
        </p:spPr>
        <p:txBody>
          <a:bodyPr/>
          <a:lstStyle/>
          <a:p>
            <a:r>
              <a:rPr lang="ru-RU" sz="2800" dirty="0" smtClean="0"/>
              <a:t>3.Рекомендации </a:t>
            </a:r>
            <a:r>
              <a:rPr lang="ru-RU" sz="2800" dirty="0"/>
              <a:t>педагогу для освоения компонента «выдвижение предположений (гипотез</a:t>
            </a:r>
            <a:r>
              <a:rPr lang="ru-RU" sz="2800" dirty="0" smtClean="0"/>
              <a:t>)»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25575"/>
            <a:ext cx="12065000" cy="3959225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1. Определить</a:t>
            </a:r>
            <a:r>
              <a:rPr lang="ru-RU" sz="2400" dirty="0"/>
              <a:t>, какие </a:t>
            </a:r>
            <a:r>
              <a:rPr lang="ru-RU" sz="2400" b="1" dirty="0"/>
              <a:t>известные</a:t>
            </a:r>
            <a:r>
              <a:rPr lang="ru-RU" sz="2400" dirty="0"/>
              <a:t> обучающимся научные факты и теоретические положения </a:t>
            </a:r>
            <a:r>
              <a:rPr lang="ru-RU" sz="2400" b="1" dirty="0"/>
              <a:t>соотносятся с поставленной проблемой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r>
              <a:rPr lang="ru-RU" sz="2400" dirty="0"/>
              <a:t>2. Проанализировать, </a:t>
            </a:r>
            <a:r>
              <a:rPr lang="ru-RU" sz="2400" b="1" dirty="0"/>
              <a:t>достаточно ли их</a:t>
            </a:r>
            <a:r>
              <a:rPr lang="ru-RU" sz="2400" dirty="0"/>
              <a:t>, чтобы можно было выдвинуть предположения об ответе на проблемный вопрос или же необходимы дополнительные факты и другая информация.</a:t>
            </a:r>
          </a:p>
          <a:p>
            <a:pPr marL="0" indent="0">
              <a:buNone/>
            </a:pPr>
            <a:r>
              <a:rPr lang="ru-RU" sz="2400" dirty="0"/>
              <a:t>3. Сформулировать </a:t>
            </a:r>
            <a:r>
              <a:rPr lang="ru-RU" sz="2400" b="1" dirty="0"/>
              <a:t>несколько вариантов предположений </a:t>
            </a:r>
            <a:r>
              <a:rPr lang="ru-RU" sz="2400" dirty="0"/>
              <a:t>об ответе на проблемный вопрос.</a:t>
            </a:r>
          </a:p>
          <a:p>
            <a:pPr marL="0" indent="0">
              <a:buNone/>
            </a:pPr>
            <a:r>
              <a:rPr lang="ru-RU" sz="2400" dirty="0"/>
              <a:t>4. Провести обоснование </a:t>
            </a:r>
            <a:r>
              <a:rPr lang="ru-RU" sz="2400" b="1" dirty="0"/>
              <a:t>каждого</a:t>
            </a:r>
            <a:r>
              <a:rPr lang="ru-RU" sz="2400" dirty="0"/>
              <a:t> предположения.</a:t>
            </a:r>
          </a:p>
          <a:p>
            <a:pPr marL="0" indent="0">
              <a:buNone/>
            </a:pPr>
            <a:r>
              <a:rPr lang="ru-RU" sz="2400" dirty="0"/>
              <a:t>5. </a:t>
            </a:r>
            <a:r>
              <a:rPr lang="ru-RU" sz="2400" b="1" dirty="0"/>
              <a:t>Отобрать</a:t>
            </a:r>
            <a:r>
              <a:rPr lang="ru-RU" sz="2400" dirty="0"/>
              <a:t> наиболее обоснованное предположение, дать наиболее полную и точную  формулировку.</a:t>
            </a:r>
          </a:p>
          <a:p>
            <a:pPr marL="0" indent="0">
              <a:buNone/>
            </a:pPr>
            <a:r>
              <a:rPr lang="ru-RU" sz="2400" dirty="0"/>
              <a:t>6. Проанализировать, </a:t>
            </a:r>
            <a:r>
              <a:rPr lang="ru-RU" sz="2400" b="1" dirty="0"/>
              <a:t>обладает ли оно чертами гипотезы</a:t>
            </a:r>
            <a:r>
              <a:rPr lang="ru-RU" sz="2400" dirty="0"/>
              <a:t>. Данный вопрос соотнесите с возрастом обучающихся, их умственным развитием, опытом учебно-исследовательской работы.</a:t>
            </a:r>
          </a:p>
          <a:p>
            <a:r>
              <a:rPr lang="ru-RU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732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42976"/>
            <a:ext cx="12191999" cy="4403726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/>
              <a:t>Рекомендации педагогу для подготовки к работе с детьми:</a:t>
            </a:r>
          </a:p>
          <a:p>
            <a:pPr marL="0" indent="0">
              <a:buNone/>
            </a:pPr>
            <a:r>
              <a:rPr lang="ru-RU" sz="2400" dirty="0"/>
              <a:t>1. Логическая последовательность </a:t>
            </a:r>
            <a:r>
              <a:rPr lang="ru-RU" sz="2400" dirty="0" smtClean="0"/>
              <a:t>шагов включает</a:t>
            </a:r>
            <a:r>
              <a:rPr lang="ru-RU" sz="2400" dirty="0"/>
              <a:t>: </a:t>
            </a:r>
          </a:p>
          <a:p>
            <a:pPr marL="0" indent="0">
              <a:buNone/>
            </a:pPr>
            <a:r>
              <a:rPr lang="ru-RU" sz="2400" dirty="0"/>
              <a:t>а) сбор (воспроизведение) </a:t>
            </a:r>
            <a:r>
              <a:rPr lang="ru-RU" sz="2400" b="1" dirty="0"/>
              <a:t>фактов</a:t>
            </a:r>
            <a:r>
              <a:rPr lang="ru-RU" sz="2400" dirty="0"/>
              <a:t>, теоретических положений, соотносимых с поставленной проблемой); </a:t>
            </a:r>
          </a:p>
          <a:p>
            <a:pPr marL="0" indent="0">
              <a:buNone/>
            </a:pPr>
            <a:r>
              <a:rPr lang="ru-RU" sz="2400" dirty="0"/>
              <a:t>б) выдвижение </a:t>
            </a:r>
            <a:r>
              <a:rPr lang="ru-RU" sz="2400" b="1" dirty="0"/>
              <a:t>предположений</a:t>
            </a:r>
            <a:r>
              <a:rPr lang="ru-RU" sz="2400" dirty="0"/>
              <a:t> (гипотез); в) </a:t>
            </a:r>
            <a:r>
              <a:rPr lang="ru-RU" sz="2400" b="1" dirty="0"/>
              <a:t>обоснование</a:t>
            </a:r>
            <a:r>
              <a:rPr lang="ru-RU" sz="2400" dirty="0"/>
              <a:t> предположений; </a:t>
            </a:r>
          </a:p>
          <a:p>
            <a:pPr marL="0" indent="0">
              <a:buNone/>
            </a:pPr>
            <a:r>
              <a:rPr lang="ru-RU" sz="2400" dirty="0" smtClean="0"/>
              <a:t>г</a:t>
            </a:r>
            <a:r>
              <a:rPr lang="ru-RU" sz="2400" dirty="0"/>
              <a:t>) отбор наиболее обоснованного предположения). Оцените: какие из них для Ваших детей окажутся вполне доступными, а какие затруднительными.</a:t>
            </a:r>
          </a:p>
          <a:p>
            <a:pPr marL="0" indent="0">
              <a:buNone/>
            </a:pPr>
            <a:r>
              <a:rPr lang="ru-RU" sz="2400" dirty="0"/>
              <a:t>2. Ответить на вопрос: Какие ключевые слова (термины) Вы можете выделить в формулировке проблемы, чтобы показать обучающимся </a:t>
            </a:r>
            <a:r>
              <a:rPr lang="ru-RU" sz="2400" b="1" dirty="0"/>
              <a:t>ориентиры</a:t>
            </a:r>
            <a:r>
              <a:rPr lang="ru-RU" sz="2400" dirty="0"/>
              <a:t> для сбора (воспроизведения) фактов, теоретических положений в качестве основы выдвижения предположений (гипотез)?»</a:t>
            </a:r>
          </a:p>
          <a:p>
            <a:pPr marL="0" indent="0">
              <a:buNone/>
            </a:pPr>
            <a:r>
              <a:rPr lang="ru-RU" sz="2400" dirty="0"/>
              <a:t>3. Продумать свою вариативную профессиональную реакцию на всякие (с точки зрения правдоподобности) предположения обучающихся, чтобы не отбить, а </a:t>
            </a:r>
            <a:r>
              <a:rPr lang="ru-RU" sz="2400" b="1" dirty="0"/>
              <a:t>усилить желание детей заниматься поисковой познавательной деятельностью</a:t>
            </a:r>
            <a:r>
              <a:rPr lang="ru-RU" sz="2400" dirty="0"/>
              <a:t>. Для этого можно использовать варианты сформулированных Вами предположений.</a:t>
            </a:r>
          </a:p>
          <a:p>
            <a:endParaRPr lang="ru-RU" sz="20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285067" y="434975"/>
            <a:ext cx="8737600" cy="508000"/>
          </a:xfrm>
        </p:spPr>
        <p:txBody>
          <a:bodyPr/>
          <a:lstStyle/>
          <a:p>
            <a:r>
              <a:rPr lang="ru-RU" sz="2800" dirty="0"/>
              <a:t>Рекомендации педагогу для освоения компонента «выдвижение предположений (гипотез</a:t>
            </a:r>
            <a:r>
              <a:rPr lang="ru-RU" sz="2800" dirty="0" smtClean="0"/>
              <a:t>)»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5833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4400" y="422275"/>
            <a:ext cx="8737600" cy="508000"/>
          </a:xfrm>
        </p:spPr>
        <p:txBody>
          <a:bodyPr/>
          <a:lstStyle/>
          <a:p>
            <a:r>
              <a:rPr lang="ru-RU" sz="2400" dirty="0" smtClean="0"/>
              <a:t>4. ПЛАНИРОВАНИЕ </a:t>
            </a:r>
            <a:r>
              <a:rPr lang="ru-RU" sz="2400" dirty="0"/>
              <a:t>ИССЛЕДОВАТЕЛЬСКИХ ДЕЙСТВИЙ ПО ДОКАЗАТЕЛЬСТВУ ПРЕДПОЛОЖЕНИЙ (ГИПОТЕЗ).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" y="930275"/>
            <a:ext cx="12191999" cy="3959225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/>
              <a:t>Рекомендации </a:t>
            </a:r>
            <a:r>
              <a:rPr lang="ru-RU" sz="2000" dirty="0" smtClean="0"/>
              <a:t>педагогу</a:t>
            </a:r>
            <a:endParaRPr lang="ru-RU" sz="2000" dirty="0"/>
          </a:p>
          <a:p>
            <a:pPr marL="0" indent="0">
              <a:buNone/>
            </a:pPr>
            <a:r>
              <a:rPr lang="ru-RU" sz="2000" dirty="0"/>
              <a:t>1. В соответствии с </a:t>
            </a:r>
            <a:r>
              <a:rPr lang="ru-RU" sz="2000" dirty="0" smtClean="0"/>
              <a:t>проблем,  разработать </a:t>
            </a:r>
            <a:r>
              <a:rPr lang="ru-RU" sz="2000" b="1" dirty="0"/>
              <a:t>план исследовательских действий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ru-RU" sz="2000" dirty="0"/>
              <a:t>2. В начале плана указать: </a:t>
            </a:r>
          </a:p>
          <a:p>
            <a:pPr marL="0" indent="361950">
              <a:buNone/>
            </a:pPr>
            <a:r>
              <a:rPr lang="ru-RU" sz="2000" dirty="0"/>
              <a:t>а) </a:t>
            </a:r>
            <a:r>
              <a:rPr lang="ru-RU" sz="2000" b="1" dirty="0"/>
              <a:t>тему образовательной программы</a:t>
            </a:r>
            <a:r>
              <a:rPr lang="ru-RU" sz="2000" dirty="0"/>
              <a:t>, в связи с которой идет исследование; </a:t>
            </a:r>
          </a:p>
          <a:p>
            <a:pPr marL="0" indent="361950">
              <a:buNone/>
            </a:pPr>
            <a:r>
              <a:rPr lang="ru-RU" sz="2000" dirty="0"/>
              <a:t>б) </a:t>
            </a:r>
            <a:r>
              <a:rPr lang="ru-RU" sz="2000" b="1" dirty="0"/>
              <a:t>проблему</a:t>
            </a:r>
            <a:r>
              <a:rPr lang="ru-RU" sz="2000" dirty="0"/>
              <a:t>; </a:t>
            </a:r>
          </a:p>
          <a:p>
            <a:pPr marL="0" indent="361950">
              <a:buNone/>
            </a:pPr>
            <a:r>
              <a:rPr lang="ru-RU" sz="2000" dirty="0"/>
              <a:t>в) </a:t>
            </a:r>
            <a:r>
              <a:rPr lang="ru-RU" sz="2000" b="1" dirty="0"/>
              <a:t>цель</a:t>
            </a:r>
            <a:r>
              <a:rPr lang="ru-RU" sz="2000" dirty="0"/>
              <a:t> исследования; </a:t>
            </a:r>
          </a:p>
          <a:p>
            <a:pPr marL="0" indent="361950">
              <a:buNone/>
            </a:pPr>
            <a:r>
              <a:rPr lang="ru-RU" sz="2000" dirty="0"/>
              <a:t>г) обоснованное предположение (</a:t>
            </a:r>
            <a:r>
              <a:rPr lang="ru-RU" sz="2000" b="1" dirty="0"/>
              <a:t>гипотезу</a:t>
            </a:r>
            <a:r>
              <a:rPr lang="ru-RU" sz="2000" dirty="0"/>
              <a:t>).</a:t>
            </a:r>
          </a:p>
          <a:p>
            <a:pPr marL="0" indent="0">
              <a:buNone/>
            </a:pPr>
            <a:r>
              <a:rPr lang="ru-RU" sz="2000" dirty="0"/>
              <a:t>3. Продумать, какая минимально необходимая </a:t>
            </a:r>
            <a:r>
              <a:rPr lang="ru-RU" sz="2000" b="1" dirty="0" smtClean="0"/>
              <a:t>методика</a:t>
            </a:r>
            <a:r>
              <a:rPr lang="ru-RU" sz="2000" dirty="0" smtClean="0"/>
              <a:t> (методики) </a:t>
            </a:r>
            <a:r>
              <a:rPr lang="ru-RU" sz="2000" dirty="0"/>
              <a:t>исследования </a:t>
            </a:r>
            <a:r>
              <a:rPr lang="ru-RU" sz="2000" dirty="0" smtClean="0"/>
              <a:t>будет </a:t>
            </a:r>
            <a:r>
              <a:rPr lang="ru-RU" sz="2000" dirty="0"/>
              <a:t>включена в план с учетом опыта исследования обучающихся и специфики проблемы.</a:t>
            </a:r>
          </a:p>
          <a:p>
            <a:pPr marL="0" indent="0">
              <a:buNone/>
            </a:pPr>
            <a:r>
              <a:rPr lang="ru-RU" sz="2000" dirty="0"/>
              <a:t>4. При планировании обратить особое внимание на </a:t>
            </a:r>
            <a:r>
              <a:rPr lang="ru-RU" sz="2000" b="1" dirty="0"/>
              <a:t>результат исследования </a:t>
            </a:r>
            <a:r>
              <a:rPr lang="ru-RU" sz="2000" dirty="0"/>
              <a:t>в двух аспектах: </a:t>
            </a:r>
          </a:p>
          <a:p>
            <a:pPr marL="0" indent="361950">
              <a:buNone/>
            </a:pPr>
            <a:r>
              <a:rPr lang="ru-RU" sz="2000" dirty="0"/>
              <a:t>а) </a:t>
            </a:r>
            <a:r>
              <a:rPr lang="ru-RU" sz="2000" b="1" dirty="0"/>
              <a:t>в какой форме </a:t>
            </a:r>
            <a:r>
              <a:rPr lang="ru-RU" sz="2000" dirty="0"/>
              <a:t>(понятие, закон, ...) и формулировке должны быть получены новые знания; </a:t>
            </a:r>
          </a:p>
          <a:p>
            <a:pPr marL="0" indent="361950">
              <a:buNone/>
            </a:pPr>
            <a:r>
              <a:rPr lang="ru-RU" sz="2000" dirty="0"/>
              <a:t>б) ориентировочная </a:t>
            </a:r>
            <a:r>
              <a:rPr lang="ru-RU" sz="2000" b="1" dirty="0"/>
              <a:t>степень самостоятельности </a:t>
            </a:r>
            <a:r>
              <a:rPr lang="ru-RU" sz="2000" dirty="0"/>
              <a:t>детей в процессе проведения исследования. Использовать качественную шкалу:</a:t>
            </a:r>
          </a:p>
          <a:p>
            <a:pPr marL="0" indent="276225">
              <a:buNone/>
            </a:pPr>
            <a:r>
              <a:rPr lang="ru-RU" sz="2000" dirty="0"/>
              <a:t>– частично самостоятельно;</a:t>
            </a:r>
          </a:p>
          <a:p>
            <a:pPr marL="0" indent="276225">
              <a:buNone/>
            </a:pPr>
            <a:r>
              <a:rPr lang="ru-RU" sz="2000" dirty="0"/>
              <a:t>– в основном самостоятельно;</a:t>
            </a:r>
          </a:p>
          <a:p>
            <a:pPr marL="0" indent="276225">
              <a:buNone/>
            </a:pPr>
            <a:r>
              <a:rPr lang="ru-RU" sz="2000" dirty="0"/>
              <a:t>– полностью самостоятельно.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77478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5501" y="269875"/>
            <a:ext cx="8737600" cy="508000"/>
          </a:xfrm>
        </p:spPr>
        <p:txBody>
          <a:bodyPr/>
          <a:lstStyle/>
          <a:p>
            <a:r>
              <a:rPr lang="ru-RU" sz="2400" dirty="0"/>
              <a:t>ПЛАНИРОВАНИЕ ИССЛЕДОВАТЕЛЬСКИХ ДЕЙСТВИЙ ПО ДОКАЗАТЕЛЬСТВУ ПРЕДПОЛОЖЕНИЙ (ГИПОТЕЗ).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06476"/>
            <a:ext cx="12192000" cy="3959225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Рекомендации педагогу для подготовки к работе с детьми: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1. Добиться того, чтобы план исследовательской деятельности не был громоздким, а наоборот: отражал </a:t>
            </a:r>
            <a:r>
              <a:rPr lang="ru-RU" sz="2400" b="1" dirty="0"/>
              <a:t>самое существенное </a:t>
            </a:r>
            <a:r>
              <a:rPr lang="ru-RU" sz="2400" dirty="0"/>
              <a:t>(отработку компонентов </a:t>
            </a:r>
            <a:r>
              <a:rPr lang="ru-RU" sz="2400" dirty="0" smtClean="0"/>
              <a:t>учебно-исследовательской </a:t>
            </a:r>
            <a:r>
              <a:rPr lang="ru-RU" sz="2400" dirty="0"/>
              <a:t>деятельности), включал самое необходимое для данного конкретного учебно-исследовательского поиска и представлен был бы достаточно просто, наглядно.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2. Помнить: </a:t>
            </a:r>
            <a:r>
              <a:rPr lang="ru-RU" sz="2400" b="1" dirty="0"/>
              <a:t>исследовательской процедуре детей надо обучать</a:t>
            </a:r>
            <a:r>
              <a:rPr lang="ru-RU" sz="2400" dirty="0"/>
              <a:t>; само по себе понимание исследовательских действий и их логики не наступает, и нельзя надеяться на то, что обучающиеся самостоятельно освоят эти процессы, как и на то, что даже под руководством педагога все дети быстро отработают основы исследовательских действий.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3. Предварительно проанализировать, </a:t>
            </a:r>
            <a:r>
              <a:rPr lang="ru-RU" sz="2400" b="1" dirty="0"/>
              <a:t>на каком этапе исследовательского опыта </a:t>
            </a:r>
            <a:r>
              <a:rPr lang="ru-RU" sz="2400" dirty="0"/>
              <a:t>находятся обучающиеся (начальном, базовом, продвинутом).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4. Определить, будете ли Вы сформулированную Вами проблему разбивать на </a:t>
            </a:r>
            <a:r>
              <a:rPr lang="ru-RU" sz="2400" dirty="0" err="1"/>
              <a:t>подпроблемы</a:t>
            </a:r>
            <a:r>
              <a:rPr lang="ru-RU" sz="2400" dirty="0"/>
              <a:t> и в реальном образовательном процессе</a:t>
            </a:r>
            <a:r>
              <a:rPr lang="ru-RU" sz="2400" b="1" dirty="0"/>
              <a:t> организовывать работу подгрупп</a:t>
            </a:r>
            <a:r>
              <a:rPr lang="ru-RU" sz="2400" dirty="0"/>
              <a:t> по решению отдельных </a:t>
            </a:r>
            <a:r>
              <a:rPr lang="ru-RU" sz="2400" dirty="0" err="1"/>
              <a:t>подпроблем</a:t>
            </a:r>
            <a:r>
              <a:rPr lang="ru-RU" sz="2400" dirty="0"/>
              <a:t>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9219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2916" y="222430"/>
            <a:ext cx="8737600" cy="508000"/>
          </a:xfrm>
        </p:spPr>
        <p:txBody>
          <a:bodyPr/>
          <a:lstStyle/>
          <a:p>
            <a:r>
              <a:rPr lang="ru-RU" sz="2800" dirty="0" smtClean="0"/>
              <a:t>5.ДОКАЗАТЕЛЬСТВО </a:t>
            </a:r>
            <a:r>
              <a:rPr lang="ru-RU" sz="2800" dirty="0"/>
              <a:t>ПРЕДПОЛОЖЕНИЙ И РЕШЕНИЕ ПРОБЛЕМЫ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201" y="1133476"/>
            <a:ext cx="11988800" cy="3959225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/>
              <a:t>Рекомендации педагогу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1</a:t>
            </a:r>
            <a:r>
              <a:rPr lang="ru-RU" sz="2400" dirty="0"/>
              <a:t>. Определить конкретную </a:t>
            </a:r>
            <a:r>
              <a:rPr lang="ru-RU" sz="2400" b="1" dirty="0"/>
              <a:t>логику доказательства </a:t>
            </a:r>
            <a:r>
              <a:rPr lang="ru-RU" sz="2400" dirty="0"/>
              <a:t>обоснованного Вами предположения в соответствии с планом исследования.</a:t>
            </a:r>
          </a:p>
          <a:p>
            <a:pPr marL="0" indent="0">
              <a:buNone/>
            </a:pPr>
            <a:r>
              <a:rPr lang="ru-RU" sz="2400" dirty="0"/>
              <a:t>2. В этой общей логике доказательства предположения должно быть ясно, например, </a:t>
            </a:r>
            <a:r>
              <a:rPr lang="ru-RU" sz="2400" b="1" dirty="0"/>
              <a:t>какие факты и в каком моменте использовались</a:t>
            </a:r>
            <a:r>
              <a:rPr lang="ru-RU" sz="2400" dirty="0"/>
              <a:t>; какие </a:t>
            </a:r>
            <a:r>
              <a:rPr lang="ru-RU" sz="2400" b="1" dirty="0"/>
              <a:t>ранее изученные теоретические положения оказались необходимыми</a:t>
            </a:r>
            <a:r>
              <a:rPr lang="ru-RU" sz="2400" dirty="0"/>
              <a:t>; какие наблюдения или опыты, или эксперименты </a:t>
            </a:r>
            <a:r>
              <a:rPr lang="ru-RU" sz="2400" b="1" dirty="0"/>
              <a:t>были проведены </a:t>
            </a:r>
            <a:r>
              <a:rPr lang="ru-RU" sz="2400" dirty="0"/>
              <a:t>и что </a:t>
            </a:r>
            <a:r>
              <a:rPr lang="ru-RU" sz="2400" b="1" dirty="0"/>
              <a:t>они дали </a:t>
            </a:r>
            <a:r>
              <a:rPr lang="ru-RU" sz="2400" dirty="0"/>
              <a:t>для поиска ответа на поставленный вопрос; какие установились </a:t>
            </a:r>
            <a:r>
              <a:rPr lang="ru-RU" sz="2400" b="1" dirty="0"/>
              <a:t>связи</a:t>
            </a:r>
            <a:r>
              <a:rPr lang="ru-RU" sz="2400" dirty="0"/>
              <a:t> между фактами, теоретическими положениями и предполагаемым результатом.</a:t>
            </a:r>
          </a:p>
          <a:p>
            <a:pPr marL="0" indent="0">
              <a:buNone/>
            </a:pPr>
            <a:r>
              <a:rPr lang="ru-RU" sz="2400" dirty="0"/>
              <a:t>3. Сделать </a:t>
            </a:r>
            <a:r>
              <a:rPr lang="ru-RU" sz="2400" b="1" dirty="0"/>
              <a:t>выводы по результатам доказательства</a:t>
            </a:r>
            <a:r>
              <a:rPr lang="ru-RU" sz="2400" dirty="0"/>
              <a:t>. Проанализировать:</a:t>
            </a:r>
          </a:p>
          <a:p>
            <a:pPr marL="0" indent="0">
              <a:buNone/>
            </a:pPr>
            <a:r>
              <a:rPr lang="ru-RU" sz="2400" dirty="0"/>
              <a:t> а) насколько они соотносятся с содержанием предположения;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б</a:t>
            </a:r>
            <a:r>
              <a:rPr lang="ru-RU" sz="2400" dirty="0"/>
              <a:t>) можно ли считать, </a:t>
            </a:r>
            <a:r>
              <a:rPr lang="ru-RU" sz="2400" dirty="0" smtClean="0"/>
              <a:t>что предположение </a:t>
            </a:r>
            <a:r>
              <a:rPr lang="ru-RU" sz="2400" dirty="0"/>
              <a:t>подтверждено и проблема решена?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3727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4667" y="282575"/>
            <a:ext cx="8737600" cy="508000"/>
          </a:xfrm>
        </p:spPr>
        <p:txBody>
          <a:bodyPr/>
          <a:lstStyle/>
          <a:p>
            <a:r>
              <a:rPr lang="ru-RU" sz="2800" dirty="0" smtClean="0"/>
              <a:t>5. ДОКАЗАТЕЛЬСТВО </a:t>
            </a:r>
            <a:r>
              <a:rPr lang="ru-RU" sz="2800" dirty="0"/>
              <a:t>ПРЕДПОЛОЖЕНИЙ И РЕШЕНИЕ ПРОБЛЕМЫ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9781" y="1171576"/>
            <a:ext cx="11818189" cy="5384499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Рекомендации педагогу для подготовки к работе с детьми:</a:t>
            </a:r>
          </a:p>
          <a:p>
            <a:pPr marL="0" indent="0">
              <a:buNone/>
            </a:pPr>
            <a:r>
              <a:rPr lang="ru-RU" sz="2400" dirty="0"/>
              <a:t>1. </a:t>
            </a:r>
            <a:r>
              <a:rPr lang="ru-RU" sz="2400" b="1" dirty="0"/>
              <a:t>Оценить</a:t>
            </a:r>
            <a:r>
              <a:rPr lang="ru-RU" sz="2400" dirty="0"/>
              <a:t> выбранную Вами общую логику доказательства предположения с позиции </a:t>
            </a:r>
            <a:r>
              <a:rPr lang="ru-RU" sz="2400" b="1" dirty="0"/>
              <a:t>посильности</a:t>
            </a:r>
            <a:r>
              <a:rPr lang="ru-RU" sz="2400" dirty="0"/>
              <a:t> ее для обучающихся.</a:t>
            </a:r>
          </a:p>
          <a:p>
            <a:pPr marL="0" indent="0">
              <a:buNone/>
            </a:pPr>
            <a:r>
              <a:rPr lang="ru-RU" sz="2400" dirty="0"/>
              <a:t>2. </a:t>
            </a:r>
            <a:r>
              <a:rPr lang="ru-RU" sz="2400" b="1" dirty="0"/>
              <a:t>Оценить</a:t>
            </a:r>
            <a:r>
              <a:rPr lang="ru-RU" sz="2400" dirty="0"/>
              <a:t>, могут ли учащиеся встретить непреодолимые </a:t>
            </a:r>
            <a:r>
              <a:rPr lang="ru-RU" sz="2400" b="1" dirty="0"/>
              <a:t>затруднения</a:t>
            </a:r>
            <a:r>
              <a:rPr lang="ru-RU" sz="2400" dirty="0"/>
              <a:t> на том или ином логическом моменте спланированного Вами доказательства предположения, и что Вы можете предусмотреть для устранения этих затруднений.</a:t>
            </a:r>
          </a:p>
          <a:p>
            <a:pPr marL="0" indent="0">
              <a:buNone/>
            </a:pPr>
            <a:r>
              <a:rPr lang="ru-RU" sz="2400" dirty="0"/>
              <a:t>3. Продумать: как, по каким </a:t>
            </a:r>
            <a:r>
              <a:rPr lang="ru-RU" sz="2400" b="1" dirty="0"/>
              <a:t>признакам</a:t>
            </a:r>
            <a:r>
              <a:rPr lang="ru-RU" sz="2400" dirty="0"/>
              <a:t> Вы будете приучать обучающихся усматривать (видеть, понимать) искомый момент </a:t>
            </a:r>
            <a:r>
              <a:rPr lang="ru-RU" sz="2400" b="1" dirty="0"/>
              <a:t>доказательства</a:t>
            </a:r>
            <a:r>
              <a:rPr lang="ru-RU" sz="2400" dirty="0"/>
              <a:t> – момент решения проблемы.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6746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2167" y="193675"/>
            <a:ext cx="8737600" cy="508000"/>
          </a:xfrm>
        </p:spPr>
        <p:txBody>
          <a:bodyPr/>
          <a:lstStyle/>
          <a:p>
            <a:r>
              <a:rPr lang="ru-RU" sz="2800" dirty="0" smtClean="0"/>
              <a:t>6. ПРОВЕРКА </a:t>
            </a:r>
            <a:r>
              <a:rPr lang="ru-RU" sz="2800" dirty="0"/>
              <a:t>РЕШЕНИЯ ПРОБЛЕМЫ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917576"/>
            <a:ext cx="11938000" cy="395922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Рекомендации педагогу для освоения компонента «проверка решения проблемы»:</a:t>
            </a:r>
          </a:p>
          <a:p>
            <a:pPr marL="0" indent="0">
              <a:buNone/>
            </a:pPr>
            <a:r>
              <a:rPr lang="ru-RU" dirty="0"/>
              <a:t>1. Проанализировать </a:t>
            </a:r>
            <a:r>
              <a:rPr lang="ru-RU" b="1" dirty="0"/>
              <a:t>соответствие</a:t>
            </a:r>
            <a:r>
              <a:rPr lang="ru-RU" dirty="0"/>
              <a:t> </a:t>
            </a:r>
            <a:r>
              <a:rPr lang="ru-RU" b="1" dirty="0"/>
              <a:t>выводов</a:t>
            </a:r>
            <a:r>
              <a:rPr lang="ru-RU" dirty="0"/>
              <a:t>, означающих решение проблемы, </a:t>
            </a:r>
            <a:r>
              <a:rPr lang="ru-RU" b="1" dirty="0"/>
              <a:t>показателям</a:t>
            </a:r>
            <a:r>
              <a:rPr lang="ru-RU" dirty="0"/>
              <a:t> решения проблемы.</a:t>
            </a:r>
          </a:p>
          <a:p>
            <a:pPr marL="0" indent="0">
              <a:buNone/>
            </a:pPr>
            <a:r>
              <a:rPr lang="ru-RU" dirty="0"/>
              <a:t>2. В случае подтверждения правильности решения проблемы точно сформулировать, </a:t>
            </a:r>
            <a:r>
              <a:rPr lang="ru-RU" b="1" dirty="0"/>
              <a:t>какие новые знания </a:t>
            </a:r>
            <a:r>
              <a:rPr lang="ru-RU" dirty="0"/>
              <a:t>получены в процессе исследования.</a:t>
            </a:r>
          </a:p>
          <a:p>
            <a:pPr marL="0" indent="0">
              <a:buNone/>
            </a:pPr>
            <a:r>
              <a:rPr lang="ru-RU" dirty="0"/>
              <a:t>3. </a:t>
            </a:r>
            <a:r>
              <a:rPr lang="ru-RU" b="1" dirty="0"/>
              <a:t>Ввести новые знания </a:t>
            </a:r>
            <a:r>
              <a:rPr lang="ru-RU" dirty="0"/>
              <a:t>в систему усваиваемых обучающимися знаний по образовательной программе. Способ введения новых знаний в систему программных знаний выберите сами (схема, таблица, упорядоченность суждений, отражающих логику теоретических положений и др</a:t>
            </a:r>
            <a:r>
              <a:rPr lang="ru-RU" dirty="0" smtClean="0"/>
              <a:t>.).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92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837" y="248789"/>
            <a:ext cx="11818189" cy="395922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Рекомендации педагогу для подготовки к работе с детьми:</a:t>
            </a:r>
          </a:p>
          <a:p>
            <a:pPr marL="0" indent="0">
              <a:buNone/>
            </a:pPr>
            <a:r>
              <a:rPr lang="ru-RU" dirty="0"/>
              <a:t>1. Будьте готовы обратиться к обучающимся с вопросом о том, какие </a:t>
            </a:r>
            <a:r>
              <a:rPr lang="ru-RU" b="1" dirty="0"/>
              <a:t>способы</a:t>
            </a:r>
            <a:r>
              <a:rPr lang="ru-RU" dirty="0"/>
              <a:t> они могли бы предложить </a:t>
            </a:r>
            <a:r>
              <a:rPr lang="ru-RU" b="1" dirty="0"/>
              <a:t>для проверки правильности сделанных выводов </a:t>
            </a:r>
            <a:r>
              <a:rPr lang="ru-RU" dirty="0"/>
              <a:t>по результатам исследования (с учетом возраста и подготовленности детей).</a:t>
            </a:r>
          </a:p>
          <a:p>
            <a:pPr marL="0" indent="0">
              <a:buNone/>
            </a:pPr>
            <a:r>
              <a:rPr lang="ru-RU" dirty="0"/>
              <a:t>2. Отслеживать, </a:t>
            </a:r>
            <a:r>
              <a:rPr lang="ru-RU" b="1" dirty="0"/>
              <a:t>могут</a:t>
            </a:r>
            <a:r>
              <a:rPr lang="ru-RU" dirty="0"/>
              <a:t> ли обучающиеся начать </a:t>
            </a:r>
            <a:r>
              <a:rPr lang="ru-RU" b="1" dirty="0"/>
              <a:t>самостоятельно</a:t>
            </a:r>
            <a:r>
              <a:rPr lang="ru-RU" dirty="0"/>
              <a:t>: </a:t>
            </a:r>
          </a:p>
          <a:p>
            <a:pPr marL="0" indent="0">
              <a:buNone/>
            </a:pPr>
            <a:r>
              <a:rPr lang="ru-RU" dirty="0"/>
              <a:t>а) </a:t>
            </a:r>
            <a:r>
              <a:rPr lang="ru-RU" b="1" dirty="0"/>
              <a:t>соотносить</a:t>
            </a:r>
            <a:r>
              <a:rPr lang="ru-RU" dirty="0"/>
              <a:t> сделанные </a:t>
            </a:r>
            <a:r>
              <a:rPr lang="ru-RU" b="1" dirty="0"/>
              <a:t>выводы</a:t>
            </a:r>
            <a:r>
              <a:rPr lang="ru-RU" dirty="0"/>
              <a:t> с проблемным </a:t>
            </a:r>
            <a:r>
              <a:rPr lang="ru-RU" b="1" dirty="0"/>
              <a:t>вопросом</a:t>
            </a:r>
            <a:r>
              <a:rPr lang="ru-RU" dirty="0"/>
              <a:t> (давать ответ на поставленную проблему); </a:t>
            </a:r>
          </a:p>
          <a:p>
            <a:pPr marL="0" indent="0">
              <a:buNone/>
            </a:pPr>
            <a:r>
              <a:rPr lang="ru-RU" dirty="0"/>
              <a:t>б) </a:t>
            </a:r>
            <a:r>
              <a:rPr lang="ru-RU" b="1" dirty="0"/>
              <a:t>соотносить выводы с проблемной </a:t>
            </a:r>
            <a:r>
              <a:rPr lang="ru-RU" dirty="0"/>
              <a:t>ситуацией (объяснять проблемную ситуацию выводами – новыми знаниями).</a:t>
            </a:r>
          </a:p>
          <a:p>
            <a:pPr marL="0" indent="0">
              <a:buNone/>
            </a:pPr>
            <a:r>
              <a:rPr lang="ru-RU" dirty="0"/>
              <a:t>3. Попытаться разработать краткий алгоритм </a:t>
            </a:r>
            <a:r>
              <a:rPr lang="ru-RU" b="1" dirty="0"/>
              <a:t>приучения</a:t>
            </a:r>
            <a:r>
              <a:rPr lang="ru-RU" dirty="0"/>
              <a:t> обучающихся к самостоятельной проверке решения проблемы.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532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6467" y="346075"/>
            <a:ext cx="8737600" cy="508000"/>
          </a:xfrm>
        </p:spPr>
        <p:txBody>
          <a:bodyPr/>
          <a:lstStyle/>
          <a:p>
            <a:r>
              <a:rPr lang="ru-RU" sz="2800" dirty="0" smtClean="0"/>
              <a:t>7.РЕФЛЕКСИВНАЯ </a:t>
            </a:r>
            <a:r>
              <a:rPr lang="ru-RU" sz="2800" dirty="0"/>
              <a:t>ОЦЕНКА РЕЗУЛЬТАТОВ УЧЕБНО-ИССЛЕДОВАТЕЛЬСКОЙ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63676"/>
            <a:ext cx="12191999" cy="5247675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/>
              <a:t>Рекомендации  педагогу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 1</a:t>
            </a:r>
            <a:r>
              <a:rPr lang="ru-RU" sz="2400" dirty="0"/>
              <a:t>. Выделить </a:t>
            </a:r>
            <a:r>
              <a:rPr lang="ru-RU" sz="2400" b="1" dirty="0"/>
              <a:t>критерии оценки </a:t>
            </a:r>
            <a:r>
              <a:rPr lang="ru-RU" sz="2400" dirty="0"/>
              <a:t>осуществленной Вами процедуры учебно-исследовательской деятельности.</a:t>
            </a:r>
          </a:p>
          <a:p>
            <a:pPr marL="0" indent="0">
              <a:buNone/>
            </a:pPr>
            <a:r>
              <a:rPr lang="ru-RU" sz="2400" dirty="0"/>
              <a:t>2. По каждому критерию определить конкретные </a:t>
            </a:r>
            <a:r>
              <a:rPr lang="ru-RU" sz="2400" b="1" dirty="0"/>
              <a:t>показатели оценки </a:t>
            </a:r>
            <a:r>
              <a:rPr lang="ru-RU" sz="2400" dirty="0"/>
              <a:t>результата поисковой деятельности.</a:t>
            </a:r>
          </a:p>
          <a:p>
            <a:pPr marL="0" indent="0">
              <a:buNone/>
            </a:pPr>
            <a:r>
              <a:rPr lang="ru-RU" sz="2400" dirty="0"/>
              <a:t>3. Провести </a:t>
            </a:r>
            <a:r>
              <a:rPr lang="ru-RU" sz="2400" b="1" dirty="0"/>
              <a:t>рефлексивную оценку </a:t>
            </a:r>
            <a:r>
              <a:rPr lang="ru-RU" sz="2400" dirty="0"/>
              <a:t>приращения Вашего профессионального опыта и профессионально-личностных качеств, которые, на Ваш взгляд, совершенствовались в процессе проработки процедуры учебно-исследовательской </a:t>
            </a:r>
            <a:r>
              <a:rPr lang="ru-RU" sz="2400" dirty="0" smtClean="0"/>
              <a:t>деятельности 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4. Обратить внимание на формулировки тех новых знаний (понятий, суждений, фактов), которые </a:t>
            </a:r>
            <a:r>
              <a:rPr lang="ru-RU" sz="2400" b="1" dirty="0"/>
              <a:t>приобретут</a:t>
            </a:r>
            <a:r>
              <a:rPr lang="ru-RU" sz="2400" dirty="0"/>
              <a:t> обучающиеся в результате поставленной Вами конкретной проблемы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676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2767" y="282575"/>
            <a:ext cx="8737600" cy="508000"/>
          </a:xfrm>
        </p:spPr>
        <p:txBody>
          <a:bodyPr/>
          <a:lstStyle/>
          <a:p>
            <a:r>
              <a:rPr lang="ru-RU" sz="2800" dirty="0"/>
              <a:t>РЕФЛЕКСИВНАЯ ОЦЕНКА РЕЗУЛЬТАТОВ УЧЕБНО-ИССЛЕДОВАТЕЛЬСКОЙ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5100" y="1082676"/>
            <a:ext cx="11658599" cy="3959225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    Рекомендации </a:t>
            </a:r>
            <a:r>
              <a:rPr lang="ru-RU" sz="2400" dirty="0"/>
              <a:t>педагогу для подготовки обучающихся к рефлексивной оценке результатов учебно-исследовательской деятельности:</a:t>
            </a:r>
          </a:p>
          <a:p>
            <a:pPr marL="0" indent="0">
              <a:buNone/>
            </a:pPr>
            <a:r>
              <a:rPr lang="ru-RU" dirty="0"/>
              <a:t>1. Продумать </a:t>
            </a:r>
            <a:r>
              <a:rPr lang="ru-RU" b="1" dirty="0"/>
              <a:t>способы стимулирования </a:t>
            </a:r>
            <a:r>
              <a:rPr lang="ru-RU" dirty="0"/>
              <a:t>обучающихся к рефлексивной оценке результатов учебно-исследовательской деятельности.</a:t>
            </a:r>
          </a:p>
          <a:p>
            <a:pPr marL="0" indent="0">
              <a:buNone/>
            </a:pPr>
            <a:r>
              <a:rPr lang="ru-RU" dirty="0"/>
              <a:t>2. Представить те стороны опыта детей, их личностные качества, которые Вы посоветуете </a:t>
            </a:r>
            <a:r>
              <a:rPr lang="ru-RU" b="1" dirty="0"/>
              <a:t>самим детям подвергнуть рефлексивной оценке</a:t>
            </a:r>
            <a:r>
              <a:rPr lang="ru-RU" dirty="0"/>
              <a:t> в связи с подведением результатов учебно-исследовательской работы.</a:t>
            </a:r>
          </a:p>
          <a:p>
            <a:pPr marL="0" indent="0">
              <a:buNone/>
            </a:pPr>
            <a:r>
              <a:rPr lang="ru-RU" dirty="0"/>
              <a:t>3. Представить те </a:t>
            </a:r>
            <a:r>
              <a:rPr lang="ru-RU" b="1" dirty="0"/>
              <a:t>приращения исследовательского опыта детей</a:t>
            </a:r>
            <a:r>
              <a:rPr lang="ru-RU" dirty="0"/>
              <a:t>, которые будете оценивать Вы как педагог.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170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15267" y="282575"/>
            <a:ext cx="8737600" cy="508000"/>
          </a:xfrm>
        </p:spPr>
        <p:txBody>
          <a:bodyPr/>
          <a:lstStyle/>
          <a:p>
            <a:r>
              <a:rPr lang="ru-RU" sz="2400" dirty="0" smtClean="0"/>
              <a:t>8.ОФОРМЛЕНИЕ </a:t>
            </a:r>
            <a:r>
              <a:rPr lang="ru-RU" sz="2400" dirty="0"/>
              <a:t>И ПРЕЗЕНТАЦИЯ РЕЗУЛЬТАТОВ ИССЛЕДОВАНИЯ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5100" y="790575"/>
            <a:ext cx="12026900" cy="3959225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/>
              <a:t>Рекомендации педагогу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1</a:t>
            </a:r>
            <a:r>
              <a:rPr lang="ru-RU" sz="2400" dirty="0"/>
              <a:t>. Определить </a:t>
            </a:r>
            <a:r>
              <a:rPr lang="ru-RU" sz="2400" b="1" dirty="0"/>
              <a:t>форму отчетности </a:t>
            </a:r>
            <a:r>
              <a:rPr lang="ru-RU" sz="2400" dirty="0"/>
              <a:t>по результатам учебного исследования.</a:t>
            </a:r>
          </a:p>
          <a:p>
            <a:pPr marL="0" indent="0">
              <a:buNone/>
            </a:pPr>
            <a:r>
              <a:rPr lang="ru-RU" sz="2400" dirty="0"/>
              <a:t>2. Проанализировать, чем Вы </a:t>
            </a:r>
            <a:r>
              <a:rPr lang="ru-RU" sz="2400" b="1" dirty="0"/>
              <a:t>руководствуетесь</a:t>
            </a:r>
            <a:r>
              <a:rPr lang="ru-RU" sz="2400" dirty="0"/>
              <a:t> при выборе этой формы представления результатов исследования.</a:t>
            </a:r>
          </a:p>
          <a:p>
            <a:pPr marL="0" indent="0">
              <a:buNone/>
            </a:pPr>
            <a:r>
              <a:rPr lang="ru-RU" sz="2400" dirty="0"/>
              <a:t>3. Определить конкретное </a:t>
            </a:r>
            <a:r>
              <a:rPr lang="ru-RU" sz="2400" b="1" dirty="0"/>
              <a:t>содержание отчетности </a:t>
            </a:r>
            <a:r>
              <a:rPr lang="ru-RU" sz="2400" dirty="0"/>
              <a:t>по результатам исследования Вами  сформулированной проблемы.</a:t>
            </a:r>
          </a:p>
          <a:p>
            <a:pPr marL="0" indent="0" algn="ctr">
              <a:buNone/>
            </a:pPr>
            <a:r>
              <a:rPr lang="ru-RU" sz="2400" dirty="0"/>
              <a:t>Рекомендации педагогу для подготовки к работе с детьми:</a:t>
            </a:r>
          </a:p>
          <a:p>
            <a:pPr marL="0" indent="0">
              <a:buNone/>
            </a:pPr>
            <a:r>
              <a:rPr lang="ru-RU" sz="2400" dirty="0"/>
              <a:t>1. Продумать, какие </a:t>
            </a:r>
            <a:r>
              <a:rPr lang="ru-RU" sz="2400" b="1" dirty="0"/>
              <a:t>доводы</a:t>
            </a:r>
            <a:r>
              <a:rPr lang="ru-RU" sz="2400" dirty="0"/>
              <a:t> Вы можете привести обучающимся для </a:t>
            </a:r>
            <a:r>
              <a:rPr lang="ru-RU" sz="2400" b="1" dirty="0"/>
              <a:t>обоснования</a:t>
            </a:r>
            <a:r>
              <a:rPr lang="ru-RU" sz="2400" dirty="0"/>
              <a:t> значимости оформления результатов исследования для стимулирования их к исследовательской деятельности.</a:t>
            </a:r>
          </a:p>
          <a:p>
            <a:pPr marL="0" indent="0">
              <a:buNone/>
            </a:pPr>
            <a:r>
              <a:rPr lang="ru-RU" sz="2400" dirty="0"/>
              <a:t>2. Предложите </a:t>
            </a:r>
            <a:r>
              <a:rPr lang="ru-RU" sz="2400" b="1" dirty="0"/>
              <a:t>документ</a:t>
            </a:r>
            <a:r>
              <a:rPr lang="ru-RU" sz="2400" dirty="0"/>
              <a:t>, фиксирующий </a:t>
            </a:r>
            <a:r>
              <a:rPr lang="ru-RU" sz="2400" dirty="0" smtClean="0"/>
              <a:t>исследовательскую </a:t>
            </a:r>
            <a:r>
              <a:rPr lang="ru-RU" sz="2400" dirty="0"/>
              <a:t>работу детей.</a:t>
            </a:r>
          </a:p>
          <a:p>
            <a:pPr marL="0" indent="0">
              <a:buNone/>
            </a:pPr>
            <a:r>
              <a:rPr lang="ru-RU" sz="2400" dirty="0"/>
              <a:t>3. Предложите </a:t>
            </a:r>
            <a:r>
              <a:rPr lang="ru-RU" sz="2400" b="1" dirty="0"/>
              <a:t>структуру (внутреннее содержание) </a:t>
            </a:r>
            <a:r>
              <a:rPr lang="ru-RU" sz="2400" dirty="0"/>
              <a:t>этого документа, чтобы можно было накапливать и отслеживать позитивный опыт учебно-исследовательской деятельности, опыт формирования соответствующих ей учебных действий.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3617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1867" y="333375"/>
            <a:ext cx="8737600" cy="508000"/>
          </a:xfrm>
        </p:spPr>
        <p:txBody>
          <a:bodyPr/>
          <a:lstStyle/>
          <a:p>
            <a:r>
              <a:rPr lang="ru-RU" dirty="0" smtClean="0"/>
              <a:t>Формы отчетности </a:t>
            </a:r>
            <a:r>
              <a:rPr lang="ru-RU" dirty="0"/>
              <a:t>по учебно-исследовательской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4701" y="1587500"/>
            <a:ext cx="10985500" cy="4864101"/>
          </a:xfrm>
        </p:spPr>
        <p:txBody>
          <a:bodyPr/>
          <a:lstStyle/>
          <a:p>
            <a:r>
              <a:rPr lang="ru-RU" dirty="0" smtClean="0"/>
              <a:t>запись </a:t>
            </a:r>
            <a:r>
              <a:rPr lang="ru-RU" dirty="0"/>
              <a:t>в «дневнике исследователя», куда заносятся факты, наблюдения, материалы исследования, формулировки выводов;</a:t>
            </a:r>
          </a:p>
          <a:p>
            <a:r>
              <a:rPr lang="ru-RU" dirty="0" smtClean="0"/>
              <a:t>фотографии</a:t>
            </a:r>
            <a:r>
              <a:rPr lang="ru-RU" dirty="0"/>
              <a:t>;</a:t>
            </a:r>
          </a:p>
          <a:p>
            <a:r>
              <a:rPr lang="ru-RU" dirty="0" smtClean="0"/>
              <a:t>схемы</a:t>
            </a:r>
            <a:r>
              <a:rPr lang="ru-RU" dirty="0"/>
              <a:t>, таблицы, модели, графики, диаграммы;</a:t>
            </a:r>
          </a:p>
          <a:p>
            <a:r>
              <a:rPr lang="ru-RU" dirty="0" smtClean="0"/>
              <a:t>видеофильмы</a:t>
            </a:r>
            <a:r>
              <a:rPr lang="ru-RU" dirty="0"/>
              <a:t>;</a:t>
            </a:r>
          </a:p>
          <a:p>
            <a:r>
              <a:rPr lang="ru-RU" dirty="0" smtClean="0"/>
              <a:t>описания </a:t>
            </a:r>
            <a:r>
              <a:rPr lang="ru-RU" dirty="0"/>
              <a:t>фрагментов исследования, опыта, эксперимента;</a:t>
            </a:r>
          </a:p>
          <a:p>
            <a:r>
              <a:rPr lang="ru-RU" dirty="0" smtClean="0"/>
              <a:t>представление </a:t>
            </a:r>
            <a:r>
              <a:rPr lang="ru-RU" dirty="0"/>
              <a:t>собранных статистических данных;</a:t>
            </a:r>
          </a:p>
          <a:p>
            <a:r>
              <a:rPr lang="ru-RU" dirty="0" smtClean="0"/>
              <a:t>компьютерная </a:t>
            </a:r>
            <a:r>
              <a:rPr lang="ru-RU" dirty="0"/>
              <a:t>презентация;</a:t>
            </a:r>
          </a:p>
          <a:p>
            <a:r>
              <a:rPr lang="ru-RU" dirty="0" smtClean="0"/>
              <a:t>отчет </a:t>
            </a:r>
            <a:r>
              <a:rPr lang="ru-RU" dirty="0"/>
              <a:t>об исследовании;</a:t>
            </a:r>
          </a:p>
          <a:p>
            <a:r>
              <a:rPr lang="ru-RU" dirty="0" smtClean="0"/>
              <a:t>доклад </a:t>
            </a:r>
            <a:r>
              <a:rPr lang="ru-RU" dirty="0"/>
              <a:t>на соответствующей конференции.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74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256867" y="180975"/>
            <a:ext cx="8737600" cy="508000"/>
          </a:xfrm>
        </p:spPr>
        <p:txBody>
          <a:bodyPr/>
          <a:lstStyle/>
          <a:p>
            <a:r>
              <a:rPr lang="ru-RU" dirty="0" smtClean="0"/>
              <a:t>Что такое проект?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362309" y="2492376"/>
            <a:ext cx="11397891" cy="39592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i="1" dirty="0" smtClean="0"/>
              <a:t>Проект предполагает  особую философию образования;</a:t>
            </a:r>
          </a:p>
          <a:p>
            <a:pPr>
              <a:lnSpc>
                <a:spcPct val="90000"/>
              </a:lnSpc>
            </a:pPr>
            <a:r>
              <a:rPr lang="ru-RU" i="1" dirty="0" smtClean="0"/>
              <a:t>Проект — это метод обучения</a:t>
            </a:r>
            <a:r>
              <a:rPr lang="ru-RU" dirty="0" smtClean="0"/>
              <a:t>;</a:t>
            </a:r>
          </a:p>
          <a:p>
            <a:pPr>
              <a:lnSpc>
                <a:spcPct val="90000"/>
              </a:lnSpc>
            </a:pPr>
            <a:r>
              <a:rPr lang="ru-RU" i="1" dirty="0" smtClean="0"/>
              <a:t>Проектирование — это содержание обучения;</a:t>
            </a:r>
          </a:p>
          <a:p>
            <a:pPr>
              <a:lnSpc>
                <a:spcPct val="90000"/>
              </a:lnSpc>
            </a:pPr>
            <a:r>
              <a:rPr lang="ru-RU" i="1" dirty="0" smtClean="0"/>
              <a:t>Проектирование — это форма организации учебного процесса</a:t>
            </a:r>
            <a:r>
              <a:rPr lang="ru-RU" dirty="0" smtClean="0"/>
              <a:t>;</a:t>
            </a:r>
          </a:p>
          <a:p>
            <a:pPr>
              <a:lnSpc>
                <a:spcPct val="90000"/>
              </a:lnSpc>
            </a:pPr>
            <a:r>
              <a:rPr lang="ru-RU" dirty="0" smtClean="0"/>
              <a:t> </a:t>
            </a:r>
            <a:r>
              <a:rPr lang="ru-RU" i="1" dirty="0" smtClean="0"/>
              <a:t>Проектирование - это образовательная технология…</a:t>
            </a:r>
            <a:r>
              <a:rPr lang="ru-RU" dirty="0" smtClean="0"/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398808" y="688975"/>
            <a:ext cx="85056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Проект- это метод обучения;</a:t>
            </a:r>
          </a:p>
          <a:p>
            <a:r>
              <a:rPr lang="ru-RU" sz="2400" dirty="0"/>
              <a:t>Проектирование- это создание проектов новых педагогических систем (учебных планов, лабораторий и студий, новых образовательных программ</a:t>
            </a:r>
            <a:r>
              <a:rPr lang="ru-RU" sz="2400" dirty="0" smtClean="0"/>
              <a:t>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42990937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992967" y="904875"/>
            <a:ext cx="8737600" cy="508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dirty="0"/>
              <a:t>Персональный проект должен удовлетворять следующим условиям:</a:t>
            </a:r>
          </a:p>
        </p:txBody>
      </p:sp>
      <p:sp>
        <p:nvSpPr>
          <p:cNvPr id="2048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58792" y="1892301"/>
            <a:ext cx="11611155" cy="47085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800" dirty="0"/>
          </a:p>
          <a:p>
            <a:pPr eaLnBrk="1" hangingPunct="1">
              <a:spcBef>
                <a:spcPts val="0"/>
              </a:spcBef>
            </a:pPr>
            <a:r>
              <a:rPr lang="ru-RU" sz="2800" dirty="0"/>
              <a:t>  </a:t>
            </a:r>
            <a:r>
              <a:rPr lang="ru-RU" dirty="0" smtClean="0"/>
              <a:t>наличие социально или личностно значимой </a:t>
            </a:r>
            <a:r>
              <a:rPr lang="ru-RU" b="1" dirty="0" smtClean="0"/>
              <a:t>проблемы</a:t>
            </a:r>
            <a:r>
              <a:rPr lang="ru-RU" dirty="0" smtClean="0"/>
              <a:t>;</a:t>
            </a:r>
          </a:p>
          <a:p>
            <a:pPr eaLnBrk="1" hangingPunct="1">
              <a:spcBef>
                <a:spcPts val="0"/>
              </a:spcBef>
            </a:pPr>
            <a:r>
              <a:rPr lang="ru-RU" dirty="0" smtClean="0"/>
              <a:t>  наличие конкретного социального </a:t>
            </a:r>
            <a:r>
              <a:rPr lang="ru-RU" b="1" dirty="0" smtClean="0"/>
              <a:t>адресата</a:t>
            </a:r>
            <a:r>
              <a:rPr lang="ru-RU" dirty="0" smtClean="0"/>
              <a:t> проекта «заказчика»;</a:t>
            </a:r>
          </a:p>
          <a:p>
            <a:pPr eaLnBrk="1" hangingPunct="1">
              <a:spcBef>
                <a:spcPts val="0"/>
              </a:spcBef>
            </a:pPr>
            <a:r>
              <a:rPr lang="ru-RU" dirty="0" smtClean="0"/>
              <a:t>  </a:t>
            </a:r>
            <a:r>
              <a:rPr lang="ru-RU" b="1" dirty="0" smtClean="0"/>
              <a:t>самостоятельный</a:t>
            </a:r>
            <a:r>
              <a:rPr lang="ru-RU" dirty="0" smtClean="0"/>
              <a:t> и индивидуальный характер работы учащегося;</a:t>
            </a:r>
          </a:p>
          <a:p>
            <a:pPr eaLnBrk="1" hangingPunct="1">
              <a:spcBef>
                <a:spcPts val="0"/>
              </a:spcBef>
            </a:pPr>
            <a:r>
              <a:rPr lang="ru-RU" dirty="0" smtClean="0"/>
              <a:t>  проект </a:t>
            </a:r>
            <a:r>
              <a:rPr lang="ru-RU" b="1" dirty="0" err="1" smtClean="0"/>
              <a:t>надпредметный</a:t>
            </a:r>
            <a:r>
              <a:rPr lang="ru-RU" dirty="0" smtClean="0"/>
              <a:t>, т. е. не ограничивающийся рамками одной учебной дисциплины.</a:t>
            </a:r>
          </a:p>
        </p:txBody>
      </p:sp>
    </p:spTree>
    <p:extLst>
      <p:ext uri="{BB962C8B-B14F-4D97-AF65-F5344CB8AC3E}">
        <p14:creationId xmlns:p14="http://schemas.microsoft.com/office/powerpoint/2010/main" val="389328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22600" y="815975"/>
            <a:ext cx="8737600" cy="508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dirty="0"/>
              <a:t>Исследовательские методы, используемые при выполнении персонального проекта:</a:t>
            </a:r>
          </a:p>
        </p:txBody>
      </p:sp>
      <p:sp>
        <p:nvSpPr>
          <p:cNvPr id="2150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568451" y="1828800"/>
            <a:ext cx="10191749" cy="462280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dirty="0" smtClean="0"/>
              <a:t>определение проблемы;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определение вытекающих из нее исследовательских задач;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выдвижение гипотез; 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обсуждение методов исследования;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оформление результатов;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анализ полученных данных;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 выводы.</a:t>
            </a:r>
          </a:p>
        </p:txBody>
      </p:sp>
    </p:spTree>
    <p:extLst>
      <p:ext uri="{BB962C8B-B14F-4D97-AF65-F5344CB8AC3E}">
        <p14:creationId xmlns:p14="http://schemas.microsoft.com/office/powerpoint/2010/main" val="152070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8200" y="815975"/>
            <a:ext cx="4610100" cy="508000"/>
          </a:xfrm>
        </p:spPr>
        <p:txBody>
          <a:bodyPr/>
          <a:lstStyle/>
          <a:p>
            <a:r>
              <a:rPr lang="ru-RU" dirty="0" smtClean="0"/>
              <a:t>Технология </a:t>
            </a:r>
            <a:r>
              <a:rPr lang="ru-RU" dirty="0"/>
              <a:t>проектной деятельности 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 l="22655" t="31985" r="35499" b="47359"/>
          <a:stretch>
            <a:fillRect/>
          </a:stretch>
        </p:blipFill>
        <p:spPr bwMode="auto">
          <a:xfrm>
            <a:off x="727392" y="85090"/>
            <a:ext cx="5317808" cy="1731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 rotWithShape="1">
          <a:blip r:embed="rId3"/>
          <a:srcRect l="25903" t="17219" r="33139" b="18299"/>
          <a:stretch/>
        </p:blipFill>
        <p:spPr bwMode="auto">
          <a:xfrm>
            <a:off x="749458" y="1711642"/>
            <a:ext cx="5273676" cy="45240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7120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13200" y="650875"/>
            <a:ext cx="8737600" cy="508000"/>
          </a:xfrm>
        </p:spPr>
        <p:txBody>
          <a:bodyPr/>
          <a:lstStyle/>
          <a:p>
            <a:r>
              <a:rPr lang="ru-RU" sz="2400" dirty="0"/>
              <a:t>ОПРЕДЕЛЕНИЕ ПРОЕКТА В ЕГО КАЧЕСТВЕННЫХ ХАРАКТЕРИСТИКАХ И ЦЕЛЕПОЛАГАНИЕ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034" y="1158875"/>
            <a:ext cx="11819865" cy="522467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Рекомендации  педагогу  для  освоения  компонента  «определение проекта»:</a:t>
            </a:r>
          </a:p>
          <a:p>
            <a:pPr marL="0" indent="0">
              <a:buNone/>
            </a:pPr>
            <a:r>
              <a:rPr lang="ru-RU" dirty="0"/>
              <a:t>1. Определить </a:t>
            </a:r>
            <a:r>
              <a:rPr lang="ru-RU" b="1" dirty="0"/>
              <a:t>раздел</a:t>
            </a:r>
            <a:r>
              <a:rPr lang="ru-RU" dirty="0"/>
              <a:t> образовательной программы (тему), в рамках которого будет разрабатываться учебный проект.</a:t>
            </a:r>
          </a:p>
          <a:p>
            <a:pPr marL="0" indent="0">
              <a:buNone/>
            </a:pPr>
            <a:r>
              <a:rPr lang="ru-RU" dirty="0"/>
              <a:t>2. Сформулировать </a:t>
            </a:r>
            <a:r>
              <a:rPr lang="ru-RU" b="1" dirty="0"/>
              <a:t>сущность проектного задания </a:t>
            </a:r>
            <a:r>
              <a:rPr lang="ru-RU" dirty="0"/>
              <a:t>(что надо сделать).</a:t>
            </a:r>
          </a:p>
          <a:p>
            <a:pPr marL="0" indent="0">
              <a:buNone/>
            </a:pPr>
            <a:r>
              <a:rPr lang="ru-RU" dirty="0"/>
              <a:t>3. Раскрыть </a:t>
            </a:r>
            <a:r>
              <a:rPr lang="ru-RU" b="1" dirty="0"/>
              <a:t>практическую значимость </a:t>
            </a:r>
            <a:r>
              <a:rPr lang="ru-RU" dirty="0"/>
              <a:t>данного учебного проекта.</a:t>
            </a:r>
          </a:p>
          <a:p>
            <a:pPr marL="0" indent="0">
              <a:buNone/>
            </a:pPr>
            <a:r>
              <a:rPr lang="ru-RU" dirty="0"/>
              <a:t>4. Создать </a:t>
            </a:r>
            <a:r>
              <a:rPr lang="ru-RU" b="1" dirty="0"/>
              <a:t>прообраз будущего продукта </a:t>
            </a:r>
            <a:r>
              <a:rPr lang="ru-RU" dirty="0"/>
              <a:t>как результат выполнения проекта (в соответствии с качественными характеристиками продукта).</a:t>
            </a:r>
          </a:p>
          <a:p>
            <a:pPr marL="0" indent="0">
              <a:buNone/>
            </a:pPr>
            <a:r>
              <a:rPr lang="ru-RU" dirty="0"/>
              <a:t>5. Подобрать </a:t>
            </a:r>
            <a:r>
              <a:rPr lang="ru-RU" b="1" dirty="0"/>
              <a:t>диагностические измерители оценки </a:t>
            </a:r>
            <a:r>
              <a:rPr lang="ru-RU" dirty="0"/>
              <a:t>будущего </a:t>
            </a:r>
            <a:r>
              <a:rPr lang="ru-RU" b="1" dirty="0"/>
              <a:t>результата</a:t>
            </a:r>
            <a:r>
              <a:rPr lang="ru-RU" dirty="0"/>
              <a:t> (как оценить результат выполнения проекта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95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212367"/>
            <a:ext cx="12191999" cy="395922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Рекомендации педагогу для подготовки к работе с детьми:</a:t>
            </a:r>
          </a:p>
          <a:p>
            <a:pPr marL="0" indent="0">
              <a:buNone/>
            </a:pPr>
            <a:r>
              <a:rPr lang="ru-RU" dirty="0"/>
              <a:t>1. Определить конкретный познавательный, воспитательный, развивающий </a:t>
            </a:r>
            <a:r>
              <a:rPr lang="ru-RU" b="1" dirty="0"/>
              <a:t>эффект</a:t>
            </a:r>
            <a:r>
              <a:rPr lang="ru-RU" dirty="0"/>
              <a:t> выполнения данного учебного проекта.</a:t>
            </a:r>
          </a:p>
          <a:p>
            <a:pPr marL="0" indent="0">
              <a:buNone/>
            </a:pPr>
            <a:r>
              <a:rPr lang="ru-RU" dirty="0"/>
              <a:t>2. Продумать, как объективную практическую </a:t>
            </a:r>
            <a:r>
              <a:rPr lang="ru-RU" b="1" dirty="0"/>
              <a:t>значимость</a:t>
            </a:r>
            <a:r>
              <a:rPr lang="ru-RU" dirty="0"/>
              <a:t> предлагаемого проекта показать обучающимся; как ее использовать для того, чтобы </a:t>
            </a:r>
            <a:r>
              <a:rPr lang="ru-RU" b="1" dirty="0"/>
              <a:t>заинтересовать</a:t>
            </a:r>
            <a:r>
              <a:rPr lang="ru-RU" dirty="0"/>
              <a:t> обучающихся проектом.</a:t>
            </a:r>
          </a:p>
          <a:p>
            <a:pPr marL="0" indent="0">
              <a:buNone/>
            </a:pPr>
            <a:r>
              <a:rPr lang="ru-RU" dirty="0"/>
              <a:t>3. Продумать:</a:t>
            </a:r>
          </a:p>
          <a:p>
            <a:pPr marL="0" indent="0">
              <a:buNone/>
            </a:pPr>
            <a:r>
              <a:rPr lang="ru-RU" dirty="0"/>
              <a:t>– </a:t>
            </a:r>
            <a:r>
              <a:rPr lang="ru-RU" b="1" dirty="0"/>
              <a:t>способ</a:t>
            </a:r>
            <a:r>
              <a:rPr lang="ru-RU" dirty="0"/>
              <a:t> </a:t>
            </a:r>
            <a:r>
              <a:rPr lang="ru-RU" b="1" dirty="0"/>
              <a:t>разъяснения</a:t>
            </a:r>
            <a:r>
              <a:rPr lang="ru-RU" dirty="0"/>
              <a:t> обучающимся качественных характеристик будущего продукта выполненного задания;</a:t>
            </a:r>
          </a:p>
          <a:p>
            <a:pPr marL="0" indent="0">
              <a:buNone/>
            </a:pPr>
            <a:r>
              <a:rPr lang="ru-RU" dirty="0"/>
              <a:t>– как сформулировать цель и воплотить в цели те характеристики будущего продукта выполненного задания, которые </a:t>
            </a:r>
            <a:r>
              <a:rPr lang="ru-RU" b="1" dirty="0"/>
              <a:t>отражают качество продукта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4. Оценить, насколько предлагаемый учебный проект </a:t>
            </a:r>
            <a:r>
              <a:rPr lang="ru-RU" b="1" dirty="0"/>
              <a:t>соотносится</a:t>
            </a:r>
            <a:r>
              <a:rPr lang="ru-RU" dirty="0"/>
              <a:t> с возрастом, возможностями обучающихся.</a:t>
            </a:r>
          </a:p>
          <a:p>
            <a:pPr marL="0" indent="0">
              <a:buNone/>
            </a:pP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7885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54967" y="130175"/>
            <a:ext cx="8737600" cy="508000"/>
          </a:xfrm>
        </p:spPr>
        <p:txBody>
          <a:bodyPr/>
          <a:lstStyle/>
          <a:p>
            <a:r>
              <a:rPr lang="ru-RU" sz="2800" dirty="0"/>
              <a:t>ПЛАНИРОВАНИЕ ПРОЕКТНОЙ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9401" y="638175"/>
            <a:ext cx="11760200" cy="395922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/>
              <a:t>Рекомендации педагогу </a:t>
            </a:r>
            <a:endParaRPr lang="ru-RU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1</a:t>
            </a:r>
            <a:r>
              <a:rPr lang="ru-RU" dirty="0"/>
              <a:t>. Определить: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– какие ранее усвоенные </a:t>
            </a:r>
            <a:r>
              <a:rPr lang="ru-RU" b="1" dirty="0"/>
              <a:t>знания</a:t>
            </a:r>
            <a:r>
              <a:rPr lang="ru-RU" dirty="0"/>
              <a:t> следует </a:t>
            </a:r>
            <a:r>
              <a:rPr lang="ru-RU" b="1" dirty="0"/>
              <a:t>актуализировать</a:t>
            </a:r>
            <a:r>
              <a:rPr lang="ru-RU" dirty="0"/>
              <a:t> в качестве опоры при выполнении учебного проекта;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– </a:t>
            </a:r>
            <a:r>
              <a:rPr lang="ru-RU" b="1" dirty="0"/>
              <a:t>достигнут ли </a:t>
            </a:r>
            <a:r>
              <a:rPr lang="ru-RU" dirty="0"/>
              <a:t>необходимый уровень этих знаний к моменту выполнения данного проекта.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2. Проанализировать: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– как информированность детей </a:t>
            </a:r>
            <a:r>
              <a:rPr lang="ru-RU" b="1" dirty="0"/>
              <a:t>дополнить</a:t>
            </a:r>
            <a:r>
              <a:rPr lang="ru-RU" dirty="0"/>
              <a:t> новыми, необходимыми для выполнения учебного проекта знаниями;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– какие </a:t>
            </a:r>
            <a:r>
              <a:rPr lang="ru-RU" b="1" dirty="0"/>
              <a:t>источники</a:t>
            </a:r>
            <a:r>
              <a:rPr lang="ru-RU" dirty="0"/>
              <a:t> можно </a:t>
            </a:r>
            <a:r>
              <a:rPr lang="ru-RU" b="1" dirty="0"/>
              <a:t>использовать</a:t>
            </a:r>
            <a:r>
              <a:rPr lang="ru-RU" dirty="0"/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– в какой момент работы над проектом можно сделать это максимально </a:t>
            </a:r>
            <a:r>
              <a:rPr lang="ru-RU" b="1" dirty="0"/>
              <a:t>быстро, кратко и эффектно</a:t>
            </a:r>
            <a:r>
              <a:rPr lang="ru-RU" dirty="0"/>
              <a:t>, или же указать на источник новых знаний.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79493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38175"/>
            <a:ext cx="12191999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3. </a:t>
            </a:r>
            <a:r>
              <a:rPr lang="ru-RU" sz="2800" dirty="0"/>
              <a:t>Определить, какие </a:t>
            </a:r>
            <a:r>
              <a:rPr lang="ru-RU" sz="2800" b="1" dirty="0"/>
              <a:t>умения</a:t>
            </a:r>
            <a:r>
              <a:rPr lang="ru-RU" sz="2800" dirty="0"/>
              <a:t> от детей потребуются и достаточно ли их.</a:t>
            </a:r>
          </a:p>
          <a:p>
            <a:r>
              <a:rPr lang="ru-RU" sz="2800" dirty="0"/>
              <a:t>4. Определить </a:t>
            </a:r>
            <a:r>
              <a:rPr lang="ru-RU" sz="2800" b="1" dirty="0"/>
              <a:t>организационные</a:t>
            </a:r>
            <a:r>
              <a:rPr lang="ru-RU" sz="2800" dirty="0"/>
              <a:t> </a:t>
            </a:r>
            <a:r>
              <a:rPr lang="ru-RU" sz="2800" b="1" dirty="0"/>
              <a:t>формы</a:t>
            </a:r>
            <a:r>
              <a:rPr lang="ru-RU" sz="2800" dirty="0"/>
              <a:t> выполнения проекта (индивидуально, парами, группами, коллективно).</a:t>
            </a:r>
          </a:p>
          <a:p>
            <a:r>
              <a:rPr lang="ru-RU" sz="2800" dirty="0"/>
              <a:t>5. Выбрать конкретную группу непосредственных </a:t>
            </a:r>
            <a:r>
              <a:rPr lang="ru-RU" sz="2800" b="1" dirty="0"/>
              <a:t>субъектов</a:t>
            </a:r>
            <a:r>
              <a:rPr lang="ru-RU" sz="2800" dirty="0"/>
              <a:t> учебной проектной деятельности и распределить роли между ними.</a:t>
            </a:r>
          </a:p>
          <a:p>
            <a:r>
              <a:rPr lang="ru-RU" sz="2800" dirty="0"/>
              <a:t>6. Определить </a:t>
            </a:r>
            <a:r>
              <a:rPr lang="ru-RU" sz="2800" b="1" dirty="0"/>
              <a:t>последовательность этапов </a:t>
            </a:r>
            <a:r>
              <a:rPr lang="ru-RU" sz="2800" dirty="0"/>
              <a:t>выполнения работы (насколько это возможно).</a:t>
            </a:r>
          </a:p>
          <a:p>
            <a:r>
              <a:rPr lang="ru-RU" sz="2800" dirty="0"/>
              <a:t>7. Определить </a:t>
            </a:r>
            <a:r>
              <a:rPr lang="ru-RU" sz="2800" b="1" dirty="0"/>
              <a:t>средства</a:t>
            </a:r>
            <a:r>
              <a:rPr lang="ru-RU" sz="2800" dirty="0"/>
              <a:t> (учебные, материальные и др.), которые могут потребоваться в процессе выполнения работы.</a:t>
            </a:r>
          </a:p>
          <a:p>
            <a:r>
              <a:rPr lang="ru-RU" sz="2800" dirty="0"/>
              <a:t>8. Определить </a:t>
            </a:r>
            <a:r>
              <a:rPr lang="ru-RU" sz="2800" b="1" dirty="0"/>
              <a:t>место, время</a:t>
            </a:r>
            <a:r>
              <a:rPr lang="ru-RU" sz="2800" dirty="0"/>
              <a:t>, продолжительность работы над учебным проектом.</a:t>
            </a:r>
          </a:p>
          <a:p>
            <a:r>
              <a:rPr lang="ru-RU" sz="2800" dirty="0"/>
              <a:t>9. Исходя из принципа «Предусмотреть все существенно необходимое, чтобы начинать проект», </a:t>
            </a:r>
            <a:r>
              <a:rPr lang="ru-RU" sz="2800" b="1" dirty="0"/>
              <a:t>что еще </a:t>
            </a:r>
            <a:r>
              <a:rPr lang="ru-RU" sz="2800" dirty="0"/>
              <a:t>Вы предлагаете предварительно проделать?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754967" y="130175"/>
            <a:ext cx="87376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ru-RU" sz="2800" kern="0" smtClean="0"/>
              <a:t>ПЛАНИРОВАНИЕ ПРОЕКТНОЙ ДЕЯТЕЛЬНОСТИ</a:t>
            </a:r>
            <a:endParaRPr lang="ru-RU" sz="2800" kern="0" dirty="0"/>
          </a:p>
        </p:txBody>
      </p:sp>
    </p:spTree>
    <p:extLst>
      <p:ext uri="{BB962C8B-B14F-4D97-AF65-F5344CB8AC3E}">
        <p14:creationId xmlns:p14="http://schemas.microsoft.com/office/powerpoint/2010/main" val="418109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7401" y="257175"/>
            <a:ext cx="8737600" cy="508000"/>
          </a:xfrm>
        </p:spPr>
        <p:txBody>
          <a:bodyPr/>
          <a:lstStyle/>
          <a:p>
            <a:r>
              <a:rPr lang="ru-RU" sz="2800" dirty="0"/>
              <a:t>ПЛАНИРОВАНИЕ ПРОЕКТНОЙ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201" y="1095376"/>
            <a:ext cx="12167078" cy="395922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Рекомендации педагогу для подготовки к работе с детьми:</a:t>
            </a:r>
          </a:p>
          <a:p>
            <a:pPr marL="0" indent="0">
              <a:buNone/>
            </a:pPr>
            <a:r>
              <a:rPr lang="ru-RU" dirty="0"/>
              <a:t>1. В конце планирования </a:t>
            </a:r>
            <a:r>
              <a:rPr lang="ru-RU" b="1" dirty="0"/>
              <a:t>оценить оптимальность плана </a:t>
            </a:r>
            <a:r>
              <a:rPr lang="ru-RU" dirty="0"/>
              <a:t>выполнения учебного проекта (посильность для детей, затраты времени).</a:t>
            </a:r>
          </a:p>
          <a:p>
            <a:pPr marL="0" indent="0">
              <a:buNone/>
            </a:pPr>
            <a:r>
              <a:rPr lang="ru-RU" dirty="0"/>
              <a:t>2. Продумать </a:t>
            </a:r>
            <a:r>
              <a:rPr lang="ru-RU" b="1" dirty="0"/>
              <a:t>методы стимулирования </a:t>
            </a:r>
            <a:r>
              <a:rPr lang="ru-RU" dirty="0"/>
              <a:t>обучающихся к самостоятельному планированию учебной проектной деятельности.</a:t>
            </a:r>
          </a:p>
          <a:p>
            <a:pPr marL="0" indent="0">
              <a:buNone/>
            </a:pPr>
            <a:r>
              <a:rPr lang="ru-RU" dirty="0"/>
              <a:t>3. В зависимости от того, на каком уровне освоения технологии проектной деятельности находятся Ваши обучающиеся, и, придерживаясь принципа предоставления им максимально возможной самостоятельности в планировании проектной деятельности, продумайте </a:t>
            </a:r>
            <a:r>
              <a:rPr lang="ru-RU" b="1" dirty="0"/>
              <a:t>свою роль и тактику возможной помощи</a:t>
            </a:r>
            <a:r>
              <a:rPr lang="ru-RU" dirty="0"/>
              <a:t> детям в процессе планирования ими проектной учебной деятельности.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2242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0267" y="244475"/>
            <a:ext cx="8737600" cy="508000"/>
          </a:xfrm>
        </p:spPr>
        <p:txBody>
          <a:bodyPr/>
          <a:lstStyle/>
          <a:p>
            <a:r>
              <a:rPr lang="ru-RU" sz="2800" dirty="0"/>
              <a:t>ЗАЩИТА ПРОЕКТА КАК ПЛАНА ПРОЕКТНОЙ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39800"/>
            <a:ext cx="12103100" cy="554990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Рекомендации педагогу для освоения процедуры защиты плана действий:</a:t>
            </a:r>
          </a:p>
          <a:p>
            <a:pPr marL="0" indent="0">
              <a:buNone/>
            </a:pPr>
            <a:r>
              <a:rPr lang="ru-RU" sz="2400" dirty="0"/>
              <a:t>1. По отношению к выбранному учебному проекту предусмотреть защиту:</a:t>
            </a:r>
          </a:p>
          <a:p>
            <a:pPr marL="0" indent="0">
              <a:buNone/>
            </a:pPr>
            <a:r>
              <a:rPr lang="ru-RU" sz="2400" dirty="0"/>
              <a:t>– </a:t>
            </a:r>
            <a:r>
              <a:rPr lang="ru-RU" sz="2400" b="1" dirty="0"/>
              <a:t>прообраза будущего продукта </a:t>
            </a:r>
            <a:r>
              <a:rPr lang="ru-RU" sz="2400" dirty="0"/>
              <a:t>(модель, описание и др.), отражающего его заданные качественные характеристики;</a:t>
            </a:r>
          </a:p>
          <a:p>
            <a:pPr marL="0" indent="0">
              <a:buNone/>
            </a:pPr>
            <a:r>
              <a:rPr lang="ru-RU" sz="2400" dirty="0"/>
              <a:t>– разработанного </a:t>
            </a:r>
            <a:r>
              <a:rPr lang="ru-RU" sz="2400" b="1" dirty="0"/>
              <a:t>плана</a:t>
            </a:r>
            <a:r>
              <a:rPr lang="ru-RU" sz="2400" dirty="0"/>
              <a:t> создания продукта.</a:t>
            </a:r>
          </a:p>
          <a:p>
            <a:pPr marL="0" indent="0">
              <a:buNone/>
            </a:pPr>
            <a:r>
              <a:rPr lang="ru-RU" sz="2400" dirty="0"/>
              <a:t>2. Обратить внимание на </a:t>
            </a:r>
            <a:r>
              <a:rPr lang="ru-RU" sz="2400" b="1" dirty="0"/>
              <a:t>обоснованность</a:t>
            </a:r>
            <a:r>
              <a:rPr lang="ru-RU" sz="2400" dirty="0"/>
              <a:t> того, что будет защищаться.</a:t>
            </a:r>
          </a:p>
          <a:p>
            <a:pPr marL="0" indent="0">
              <a:buNone/>
            </a:pPr>
            <a:r>
              <a:rPr lang="ru-RU" sz="2400" dirty="0"/>
              <a:t>3. Продумать </a:t>
            </a:r>
            <a:r>
              <a:rPr lang="ru-RU" sz="2400" b="1" dirty="0"/>
              <a:t>регламентацию времени и процедуры </a:t>
            </a:r>
            <a:r>
              <a:rPr lang="ru-RU" sz="2400" dirty="0"/>
              <a:t>защиты.</a:t>
            </a:r>
          </a:p>
          <a:p>
            <a:pPr marL="0" indent="0">
              <a:buNone/>
            </a:pPr>
            <a:r>
              <a:rPr lang="ru-RU" sz="2400" dirty="0"/>
              <a:t>4. Продумать </a:t>
            </a:r>
            <a:r>
              <a:rPr lang="ru-RU" sz="2400" b="1" dirty="0"/>
              <a:t>регламентацию вопросов, дискуссий, оценок</a:t>
            </a:r>
            <a:r>
              <a:rPr lang="ru-RU" sz="2400" dirty="0"/>
              <a:t>.</a:t>
            </a:r>
          </a:p>
          <a:p>
            <a:pPr marL="0" indent="0" algn="ctr">
              <a:buNone/>
            </a:pPr>
            <a:r>
              <a:rPr lang="ru-RU" sz="2400" dirty="0"/>
              <a:t>Рекомендации педагогу для подготовки к работе с детьми:</a:t>
            </a:r>
          </a:p>
          <a:p>
            <a:pPr marL="0" indent="0">
              <a:buNone/>
            </a:pPr>
            <a:r>
              <a:rPr lang="ru-RU" sz="2400" dirty="0"/>
              <a:t>1. Продумать </a:t>
            </a:r>
            <a:r>
              <a:rPr lang="ru-RU" sz="2400" b="1" dirty="0"/>
              <a:t>методы стимулирования </a:t>
            </a:r>
            <a:r>
              <a:rPr lang="ru-RU" sz="2400" dirty="0"/>
              <a:t>обучающихся к самостоятельной защите проекта.</a:t>
            </a:r>
          </a:p>
          <a:p>
            <a:pPr marL="0" indent="0">
              <a:buNone/>
            </a:pPr>
            <a:r>
              <a:rPr lang="ru-RU" sz="2400" dirty="0"/>
              <a:t>2. Обратить внимание на </a:t>
            </a:r>
            <a:r>
              <a:rPr lang="ru-RU" sz="2400" b="1" dirty="0"/>
              <a:t>готовность</a:t>
            </a:r>
            <a:r>
              <a:rPr lang="ru-RU" sz="2400" dirty="0"/>
              <a:t> детей к выполнению запланированного.</a:t>
            </a:r>
          </a:p>
          <a:p>
            <a:pPr marL="0" indent="0">
              <a:buNone/>
            </a:pPr>
            <a:r>
              <a:rPr lang="ru-RU" sz="2400" dirty="0"/>
              <a:t>3. Определить </a:t>
            </a:r>
            <a:r>
              <a:rPr lang="ru-RU" sz="2400" b="1" dirty="0"/>
              <a:t>свою роль и тактику, как педагога</a:t>
            </a:r>
            <a:r>
              <a:rPr lang="ru-RU" sz="2400" dirty="0"/>
              <a:t>, в процедуре защиты обучающимися проекта.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6595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85167" y="142875"/>
            <a:ext cx="8737600" cy="508000"/>
          </a:xfrm>
        </p:spPr>
        <p:txBody>
          <a:bodyPr/>
          <a:lstStyle/>
          <a:p>
            <a:r>
              <a:rPr lang="ru-RU" sz="2800" dirty="0"/>
              <a:t>ВЫПОЛНЕНИЕ ПРОЕКТНОЙ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9401" y="650875"/>
            <a:ext cx="11582400" cy="4749261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Рекомендации  педагогу  для  освоения  компонента  «выполнение проектной деятельности»:</a:t>
            </a:r>
          </a:p>
          <a:p>
            <a:pPr marL="0" indent="0">
              <a:buNone/>
            </a:pPr>
            <a:r>
              <a:rPr lang="ru-RU" dirty="0"/>
              <a:t>1. Осуществить выполнение деятельности </a:t>
            </a:r>
            <a:r>
              <a:rPr lang="ru-RU" b="1" dirty="0"/>
              <a:t>в соответствии </a:t>
            </a:r>
            <a:r>
              <a:rPr lang="ru-RU" dirty="0"/>
              <a:t>с разработанным планом.</a:t>
            </a:r>
          </a:p>
          <a:p>
            <a:pPr marL="0" indent="0">
              <a:buNone/>
            </a:pPr>
            <a:r>
              <a:rPr lang="ru-RU" dirty="0"/>
              <a:t>2. Проанализировать, возникали ли в процессе выполнения Вами проектной деятельности </a:t>
            </a:r>
            <a:r>
              <a:rPr lang="ru-RU" b="1" dirty="0"/>
              <a:t>критические ситуации</a:t>
            </a:r>
            <a:r>
              <a:rPr lang="ru-RU" dirty="0"/>
              <a:t>, требовавшие корректировки плана действий?</a:t>
            </a:r>
          </a:p>
          <a:p>
            <a:pPr marL="0" indent="0">
              <a:buNone/>
            </a:pPr>
            <a:r>
              <a:rPr lang="ru-RU" dirty="0"/>
              <a:t>Если возникали, то каковы </a:t>
            </a:r>
            <a:r>
              <a:rPr lang="ru-RU" b="1" dirty="0"/>
              <a:t>причины</a:t>
            </a:r>
            <a:r>
              <a:rPr lang="ru-RU" dirty="0"/>
              <a:t> этого?</a:t>
            </a:r>
          </a:p>
          <a:p>
            <a:pPr marL="0" indent="0">
              <a:buNone/>
            </a:pPr>
            <a:r>
              <a:rPr lang="ru-RU" dirty="0"/>
              <a:t>3. В случае корректировки </a:t>
            </a:r>
            <a:r>
              <a:rPr lang="ru-RU" b="1" dirty="0"/>
              <a:t>оценить</a:t>
            </a:r>
            <a:r>
              <a:rPr lang="ru-RU" dirty="0"/>
              <a:t>: можно ли было в процессе планирования более точно предусмотреть проектные действия?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90530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6352" y="650875"/>
            <a:ext cx="114554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Рекомендации педагогу для подготовки к работе с детьми:</a:t>
            </a:r>
          </a:p>
          <a:p>
            <a:r>
              <a:rPr lang="ru-RU" sz="2800" dirty="0"/>
              <a:t>1. Продумать </a:t>
            </a:r>
            <a:r>
              <a:rPr lang="ru-RU" sz="2800" b="1" dirty="0"/>
              <a:t>стимулы</a:t>
            </a:r>
            <a:r>
              <a:rPr lang="ru-RU" sz="2800" dirty="0"/>
              <a:t> удержания внимания детей к точному выполнению разработанного плана действий.</a:t>
            </a:r>
          </a:p>
          <a:p>
            <a:r>
              <a:rPr lang="ru-RU" sz="2800" dirty="0"/>
              <a:t>2. Сделать </a:t>
            </a:r>
            <a:r>
              <a:rPr lang="ru-RU" sz="2800" b="1" dirty="0"/>
              <a:t>оценку</a:t>
            </a:r>
            <a:r>
              <a:rPr lang="ru-RU" sz="2800" dirty="0"/>
              <a:t> того, в чем дети могут больше всего </a:t>
            </a:r>
            <a:r>
              <a:rPr lang="ru-RU" sz="2800" b="1" dirty="0"/>
              <a:t>затрудняться</a:t>
            </a:r>
            <a:r>
              <a:rPr lang="ru-RU" sz="2800" dirty="0"/>
              <a:t> в процессе  выполнения деятельности (в актуализации необходимых знаний, применении их к выполнению проектных действий, отыскании новых знаний, привлечении новой информации из дополнительных источников, применении ранее сформированных умений и др.).</a:t>
            </a:r>
          </a:p>
          <a:p>
            <a:r>
              <a:rPr lang="ru-RU" sz="2800" dirty="0"/>
              <a:t>3. Какие формы необходимой </a:t>
            </a:r>
            <a:r>
              <a:rPr lang="ru-RU" sz="2800" b="1" dirty="0"/>
              <a:t>помощи</a:t>
            </a:r>
            <a:r>
              <a:rPr lang="ru-RU" sz="2800" dirty="0"/>
              <a:t> обучающимся Вы можете оказать в той или иной ситуации для максимально точного выполнения плана (установка, поддержка, сообщение информации, подсказка приема действия, намек и др.)?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4085167" y="142875"/>
            <a:ext cx="87376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ru-RU" sz="2800" kern="0" smtClean="0"/>
              <a:t>ВЫПОЛНЕНИЕ ПРОЕКТНОЙ ДЕЯТЕЛЬНОСТИ</a:t>
            </a:r>
            <a:endParaRPr lang="ru-RU" sz="2800" kern="0" dirty="0"/>
          </a:p>
        </p:txBody>
      </p:sp>
    </p:spTree>
    <p:extLst>
      <p:ext uri="{BB962C8B-B14F-4D97-AF65-F5344CB8AC3E}">
        <p14:creationId xmlns:p14="http://schemas.microsoft.com/office/powerpoint/2010/main" val="213234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4467" y="511175"/>
            <a:ext cx="8737600" cy="508000"/>
          </a:xfrm>
        </p:spPr>
        <p:txBody>
          <a:bodyPr/>
          <a:lstStyle/>
          <a:p>
            <a:r>
              <a:rPr lang="ru-RU" sz="2800" dirty="0"/>
              <a:t>РЕФЛЕКСИВНАЯ ОЦЕНКА РЕЗУЛЬТАТА  ПРОЕКТНОЙ </a:t>
            </a:r>
            <a:r>
              <a:rPr lang="ru-RU" sz="2800" dirty="0" smtClean="0"/>
              <a:t>ДЕЯТЕЛЬНОСТИ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2100" y="1019176"/>
            <a:ext cx="11658599" cy="543242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Рекомендации педагогу для освоения им рефлексивной оценки результата учебной проектной деятельности:</a:t>
            </a:r>
          </a:p>
          <a:p>
            <a:pPr marL="0" indent="0">
              <a:buNone/>
            </a:pPr>
            <a:r>
              <a:rPr lang="ru-RU" dirty="0"/>
              <a:t>1. Выделить </a:t>
            </a:r>
            <a:r>
              <a:rPr lang="ru-RU" b="1" dirty="0"/>
              <a:t>критерии оценки </a:t>
            </a:r>
            <a:r>
              <a:rPr lang="ru-RU" dirty="0"/>
              <a:t>результата учебной проектной деятельности.</a:t>
            </a:r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b="1" dirty="0"/>
              <a:t>Описать полученный продукт </a:t>
            </a:r>
            <a:r>
              <a:rPr lang="ru-RU" dirty="0"/>
              <a:t>учебной проектной деятельности (в форме материального объекта, модели и др.) в заданных качественных характеристиках (см. компонент «Определение проекта»).</a:t>
            </a:r>
          </a:p>
          <a:p>
            <a:pPr marL="0" indent="0">
              <a:buNone/>
            </a:pPr>
            <a:r>
              <a:rPr lang="ru-RU" dirty="0"/>
              <a:t>3. Выделить те стороны </a:t>
            </a:r>
            <a:r>
              <a:rPr lang="ru-RU" b="1" dirty="0"/>
              <a:t>профессионального опыта и те профессионально личностные качества</a:t>
            </a:r>
            <a:r>
              <a:rPr lang="ru-RU" dirty="0"/>
              <a:t>, которые совершенствовались в процессе последовательного выполнения проектной деятельности.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4575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99663"/>
            <a:ext cx="12192000" cy="395922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Рекомендации педагогу 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1. Продумать </a:t>
            </a:r>
            <a:r>
              <a:rPr lang="ru-RU" b="1" dirty="0"/>
              <a:t>способы стимулирования </a:t>
            </a:r>
            <a:r>
              <a:rPr lang="ru-RU" dirty="0"/>
              <a:t>детей к рефлексивной оценке результатов выполнения данного проекта.</a:t>
            </a:r>
          </a:p>
          <a:p>
            <a:pPr marL="0" indent="0">
              <a:buNone/>
            </a:pPr>
            <a:r>
              <a:rPr lang="ru-RU" dirty="0"/>
              <a:t>2. Какие </a:t>
            </a:r>
            <a:r>
              <a:rPr lang="ru-RU" b="1" dirty="0"/>
              <a:t>доводы</a:t>
            </a:r>
            <a:r>
              <a:rPr lang="ru-RU" dirty="0"/>
              <a:t> Вы смогли бы привести детям о </a:t>
            </a:r>
            <a:r>
              <a:rPr lang="ru-RU" b="1" dirty="0"/>
              <a:t>значимости</a:t>
            </a:r>
            <a:r>
              <a:rPr lang="ru-RU" dirty="0"/>
              <a:t> совокупности критериев оценки результатов проектной деятельности.</a:t>
            </a:r>
          </a:p>
          <a:p>
            <a:pPr marL="0" indent="0">
              <a:buNone/>
            </a:pPr>
            <a:r>
              <a:rPr lang="ru-RU" dirty="0"/>
              <a:t>3. Какие </a:t>
            </a:r>
            <a:r>
              <a:rPr lang="ru-RU" b="1" dirty="0"/>
              <a:t>способы контроля </a:t>
            </a:r>
            <a:r>
              <a:rPr lang="ru-RU" dirty="0"/>
              <a:t>за оценкой детьми качества продукта проектной деятельности Вы можете предложить?</a:t>
            </a:r>
          </a:p>
          <a:p>
            <a:pPr marL="0" indent="0">
              <a:buNone/>
            </a:pPr>
            <a:r>
              <a:rPr lang="ru-RU" dirty="0"/>
              <a:t>4. Представить </a:t>
            </a:r>
            <a:r>
              <a:rPr lang="ru-RU" b="1" dirty="0"/>
              <a:t>те стороны опыта</a:t>
            </a:r>
            <a:r>
              <a:rPr lang="ru-RU" dirty="0"/>
              <a:t> обучающихся, их личностные качества, которые Вы посоветуете учащимся </a:t>
            </a:r>
            <a:r>
              <a:rPr lang="ru-RU" b="1" dirty="0"/>
              <a:t>подвергнуть рефлексивной оценке</a:t>
            </a:r>
            <a:r>
              <a:rPr lang="ru-RU" dirty="0"/>
              <a:t>. (Рекомендуем брать минимум).</a:t>
            </a:r>
          </a:p>
          <a:p>
            <a:pPr marL="0" indent="0">
              <a:buNone/>
            </a:pPr>
            <a:r>
              <a:rPr lang="ru-RU" dirty="0"/>
              <a:t>5. Представить те </a:t>
            </a:r>
            <a:r>
              <a:rPr lang="ru-RU" b="1" dirty="0"/>
              <a:t>приращения опыта</a:t>
            </a:r>
            <a:r>
              <a:rPr lang="ru-RU" dirty="0"/>
              <a:t> обучающихся, их личностные качества, которые будете оценивать Вы как педагог.</a:t>
            </a:r>
          </a:p>
          <a:p>
            <a:endParaRPr lang="ru-RU" sz="24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4834467" y="511175"/>
            <a:ext cx="87376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ru-RU" sz="2800" kern="0" smtClean="0"/>
              <a:t>РЕФЛЕКСИВНАЯ ОЦЕНКА РЕЗУЛЬТАТА  ПРОЕКТНОЙ ДЕЯТЕЛЬНОСТИ</a:t>
            </a:r>
            <a:br>
              <a:rPr lang="ru-RU" sz="2800" kern="0" smtClean="0"/>
            </a:br>
            <a:endParaRPr lang="ru-RU" sz="2800" kern="0" dirty="0"/>
          </a:p>
        </p:txBody>
      </p:sp>
    </p:spTree>
    <p:extLst>
      <p:ext uri="{BB962C8B-B14F-4D97-AF65-F5344CB8AC3E}">
        <p14:creationId xmlns:p14="http://schemas.microsoft.com/office/powerpoint/2010/main" val="146731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967" y="257175"/>
            <a:ext cx="8737600" cy="508000"/>
          </a:xfrm>
        </p:spPr>
        <p:txBody>
          <a:bodyPr/>
          <a:lstStyle/>
          <a:p>
            <a:r>
              <a:rPr lang="ru-RU" sz="2800" dirty="0"/>
              <a:t>ПРЕЗЕНТАЦИЯ ПРОДУКТА ПРОЕКТНОЙ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6815" y="765175"/>
            <a:ext cx="12192000" cy="57404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Рекомендации педагогу 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1. </a:t>
            </a:r>
            <a:r>
              <a:rPr lang="ru-RU" sz="2600" dirty="0"/>
              <a:t>Определить, в какой </a:t>
            </a:r>
            <a:r>
              <a:rPr lang="ru-RU" sz="2600" b="1" dirty="0"/>
              <a:t>форме</a:t>
            </a:r>
            <a:r>
              <a:rPr lang="ru-RU" sz="2600" dirty="0"/>
              <a:t> будет представлен </a:t>
            </a:r>
            <a:r>
              <a:rPr lang="ru-RU" sz="2600" b="1" dirty="0"/>
              <a:t>продукт</a:t>
            </a:r>
            <a:r>
              <a:rPr lang="ru-RU" sz="2600" dirty="0"/>
              <a:t> учебной проектной деятельности.</a:t>
            </a:r>
          </a:p>
          <a:p>
            <a:pPr marL="0" indent="0">
              <a:buNone/>
            </a:pPr>
            <a:r>
              <a:rPr lang="ru-RU" sz="2600" dirty="0"/>
              <a:t>2. При необходимости разработать </a:t>
            </a:r>
            <a:r>
              <a:rPr lang="ru-RU" sz="2600" b="1" dirty="0"/>
              <a:t>презентацию</a:t>
            </a:r>
            <a:r>
              <a:rPr lang="ru-RU" sz="2600" dirty="0"/>
              <a:t>.</a:t>
            </a:r>
          </a:p>
          <a:p>
            <a:pPr marL="0" indent="0">
              <a:buNone/>
            </a:pPr>
            <a:r>
              <a:rPr lang="ru-RU" sz="2600" dirty="0"/>
              <a:t>3. Продумать </a:t>
            </a:r>
            <a:r>
              <a:rPr lang="ru-RU" sz="2600" b="1" dirty="0"/>
              <a:t>регламентацию</a:t>
            </a:r>
            <a:r>
              <a:rPr lang="ru-RU" sz="2600" dirty="0"/>
              <a:t> времени и процедуру презентации продукта.</a:t>
            </a:r>
          </a:p>
          <a:p>
            <a:pPr marL="0" indent="0" algn="ctr">
              <a:buNone/>
            </a:pPr>
            <a:r>
              <a:rPr lang="ru-RU" sz="2600" dirty="0"/>
              <a:t>Рекомендации педагогу для подготовки к работе с детьми.</a:t>
            </a:r>
          </a:p>
          <a:p>
            <a:pPr marL="0" indent="0">
              <a:buNone/>
            </a:pPr>
            <a:r>
              <a:rPr lang="ru-RU" sz="2600" dirty="0"/>
              <a:t>1. Определить, </a:t>
            </a:r>
            <a:r>
              <a:rPr lang="ru-RU" sz="2600" b="1" dirty="0"/>
              <a:t>в каких целях </a:t>
            </a:r>
            <a:r>
              <a:rPr lang="ru-RU" sz="2600" dirty="0"/>
              <a:t>будет проводиться презентация продукта.</a:t>
            </a:r>
          </a:p>
          <a:p>
            <a:pPr marL="0" indent="0">
              <a:buNone/>
            </a:pPr>
            <a:r>
              <a:rPr lang="ru-RU" sz="2600" dirty="0"/>
              <a:t>2. Продумать </a:t>
            </a:r>
            <a:r>
              <a:rPr lang="ru-RU" sz="2600" b="1" dirty="0"/>
              <a:t>методы симулирования </a:t>
            </a:r>
            <a:r>
              <a:rPr lang="ru-RU" sz="2600" dirty="0"/>
              <a:t>обучающихся к самостоятельности в подготовке и проведении презентации продукта учебной проектной деятельности.</a:t>
            </a:r>
          </a:p>
          <a:p>
            <a:pPr marL="0" indent="0">
              <a:buNone/>
            </a:pPr>
            <a:r>
              <a:rPr lang="ru-RU" sz="2600" dirty="0"/>
              <a:t>3. На примере одной из конкретных групп обучающихся продумать возможное </a:t>
            </a:r>
            <a:r>
              <a:rPr lang="ru-RU" sz="2600" b="1" dirty="0"/>
              <a:t>участие</a:t>
            </a:r>
            <a:r>
              <a:rPr lang="ru-RU" sz="2600" dirty="0"/>
              <a:t> в презентации продукта </a:t>
            </a:r>
            <a:r>
              <a:rPr lang="ru-RU" sz="2600" b="1" dirty="0"/>
              <a:t>каждого</a:t>
            </a:r>
            <a:r>
              <a:rPr lang="ru-RU" sz="2600" dirty="0"/>
              <a:t> субъекта учебной проектной деятельности, </a:t>
            </a:r>
            <a:r>
              <a:rPr lang="ru-RU" sz="2600" b="1" dirty="0"/>
              <a:t>распределение ролей </a:t>
            </a:r>
            <a:r>
              <a:rPr lang="ru-RU" sz="2600" dirty="0"/>
              <a:t>между ними.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9707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2667" y="460375"/>
            <a:ext cx="8737600" cy="508000"/>
          </a:xfrm>
        </p:spPr>
        <p:txBody>
          <a:bodyPr/>
          <a:lstStyle/>
          <a:p>
            <a:r>
              <a:rPr lang="ru-RU" sz="2800" b="1" dirty="0"/>
              <a:t>Обеспечение проектной, исследовательской деятельности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247776"/>
            <a:ext cx="11988800" cy="3959225"/>
          </a:xfrm>
        </p:spPr>
        <p:txBody>
          <a:bodyPr/>
          <a:lstStyle/>
          <a:p>
            <a:r>
              <a:rPr lang="ru-RU" dirty="0"/>
              <a:t>Для того чтобы создать условия для самостоятельной творческой проектной и исследовательской деятельности обучающимся необходимо:</a:t>
            </a:r>
          </a:p>
          <a:p>
            <a:r>
              <a:rPr lang="ru-RU" dirty="0" smtClean="0"/>
              <a:t> </a:t>
            </a:r>
            <a:r>
              <a:rPr lang="ru-RU" dirty="0"/>
              <a:t>проводить </a:t>
            </a:r>
            <a:r>
              <a:rPr lang="ru-RU" b="1" dirty="0"/>
              <a:t>подготовительную работу</a:t>
            </a:r>
            <a:r>
              <a:rPr lang="ru-RU" dirty="0"/>
              <a:t>. Должны быть предусмотрены </a:t>
            </a:r>
            <a:r>
              <a:rPr lang="ru-RU" b="1" dirty="0"/>
              <a:t>ресурсы учебного времени</a:t>
            </a:r>
            <a:r>
              <a:rPr lang="ru-RU" dirty="0"/>
              <a:t>, для того чтобы избежать перегрузки обучающихся и педагогических работников;</a:t>
            </a:r>
          </a:p>
          <a:p>
            <a:r>
              <a:rPr lang="ru-RU" dirty="0" smtClean="0"/>
              <a:t> </a:t>
            </a:r>
            <a:r>
              <a:rPr lang="ru-RU" dirty="0"/>
              <a:t>обеспечить заинтересованность обучающихся в  работе над проектом или исследованием  - </a:t>
            </a:r>
            <a:r>
              <a:rPr lang="ru-RU" b="1" dirty="0"/>
              <a:t>мотивацию</a:t>
            </a:r>
            <a:r>
              <a:rPr lang="ru-RU" dirty="0"/>
              <a:t>, которая будет давать источник энергии для самостоятельной деятельности и творческой активности, педагогически грамотно сделать погружение в проект или исследование, заинтересовать проблемой, перспективой практической и социальной пользы.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749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5719105"/>
              </p:ext>
            </p:extLst>
          </p:nvPr>
        </p:nvGraphicFramePr>
        <p:xfrm>
          <a:off x="1649592" y="0"/>
          <a:ext cx="9461230" cy="7074340"/>
        </p:xfrm>
        <a:graphic>
          <a:graphicData uri="http://schemas.openxmlformats.org/drawingml/2006/table">
            <a:tbl>
              <a:tblPr/>
              <a:tblGrid>
                <a:gridCol w="1861232"/>
                <a:gridCol w="1682278"/>
                <a:gridCol w="3780765"/>
                <a:gridCol w="2136955"/>
              </a:tblGrid>
              <a:tr h="3948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Этапы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этапа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Содержание работы ученика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Организационные фрагменты уроков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7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Подготовительный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Мотивация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Целеполагание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Осознание проблемной ситуации, выбор темы проекта Постановка цели: выявление проблемы, противоречия; формулировка задачи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Создание проблемно-мотивационной среды урока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0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Концептуализация Программи­рование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Проектирование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Построение ориентировочной схемы действий Обсуждение вариантов решения, составление мар­шрута получения результатов, способов и средств деятельности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Беседа, дискуссия,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«мозговой штурм»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58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Планирование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Построение плана деятельности. Обсуждение возмож­ных вариантов исследова­ния, выбор способов. Продумывание хода деятельности, распределение заданий в работе с учетом выбранной позиции (роли) Самообразование и актуализация знаний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Самостоятельная работа, групповая работа, семинар, «мозговой штурм», практикум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5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Практический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Получение продукта, результата проектной деятельности за счет решения определенных задач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Исследование, решение отдельных задач, компоновка и т. д. Сбор и обработка данных Интерпретация результатов Графическое представление результатов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Самостоятельная работа, практикум, экскурсия, лабораторная работа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15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Аналитический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Рефлексия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Сравнение планируемых и реальных результатов, обобщение, выводы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Семинар, «круглый стол», консультация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39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Контрольно-коррекционный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Коррекция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Анализ успехов и ошибок, поиск способов коррекции ошибок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Беседа, консультация, индивидуально-групповая рефлексия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2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Заключительный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Защита проекта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Представление содержания работы, обоснование выводов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Пленарная дискуссия, межгрупповое взаимодействие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4345" marR="143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6022752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9976" y="742171"/>
            <a:ext cx="8737600" cy="508000"/>
          </a:xfrm>
        </p:spPr>
        <p:txBody>
          <a:bodyPr/>
          <a:lstStyle/>
          <a:p>
            <a:r>
              <a:rPr lang="ru-RU" sz="3200" dirty="0"/>
              <a:t>5 принципов поощрения творческого мышления (по </a:t>
            </a:r>
            <a:r>
              <a:rPr lang="ru-RU" sz="3200" dirty="0" err="1" smtClean="0"/>
              <a:t>Торрансу</a:t>
            </a:r>
            <a:r>
              <a:rPr lang="ru-RU" sz="3200" dirty="0" smtClean="0"/>
              <a:t> </a:t>
            </a:r>
            <a:r>
              <a:rPr lang="ru-RU" sz="3200" dirty="0"/>
              <a:t>П.)</a:t>
            </a:r>
            <a:r>
              <a:rPr lang="ru-RU" sz="4400" dirty="0"/>
              <a:t> </a:t>
            </a:r>
            <a:r>
              <a:rPr lang="ru-RU" dirty="0"/>
              <a:t>: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534839" y="1802263"/>
            <a:ext cx="11062738" cy="437425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ru-RU" sz="2800" dirty="0"/>
          </a:p>
          <a:p>
            <a:pPr>
              <a:spcBef>
                <a:spcPts val="0"/>
              </a:spcBef>
            </a:pPr>
            <a:r>
              <a:rPr lang="ru-RU" sz="3200" dirty="0"/>
              <a:t>внимательное отношение к необычным вопросам;</a:t>
            </a:r>
          </a:p>
          <a:p>
            <a:pPr>
              <a:spcBef>
                <a:spcPts val="0"/>
              </a:spcBef>
            </a:pPr>
            <a:r>
              <a:rPr lang="ru-RU" sz="3200" dirty="0"/>
              <a:t>уважительное отношение к необычным идеям;</a:t>
            </a:r>
          </a:p>
          <a:p>
            <a:pPr>
              <a:spcBef>
                <a:spcPts val="0"/>
              </a:spcBef>
            </a:pPr>
            <a:r>
              <a:rPr lang="ru-RU" sz="3200" dirty="0"/>
              <a:t>признание ценности детских идей;</a:t>
            </a:r>
          </a:p>
          <a:p>
            <a:pPr>
              <a:spcBef>
                <a:spcPts val="0"/>
              </a:spcBef>
            </a:pPr>
            <a:r>
              <a:rPr lang="ru-RU" sz="3200" dirty="0"/>
              <a:t> поощрение самостоятельной деятельности;</a:t>
            </a:r>
          </a:p>
          <a:p>
            <a:pPr>
              <a:spcBef>
                <a:spcPts val="0"/>
              </a:spcBef>
            </a:pPr>
            <a:r>
              <a:rPr lang="ru-RU" sz="3200" dirty="0"/>
              <a:t>предоставление ребенку времени для самостоятельной деятельности, которую никто, кроме самого не оценивает.</a:t>
            </a:r>
          </a:p>
        </p:txBody>
      </p:sp>
    </p:spTree>
    <p:extLst>
      <p:ext uri="{BB962C8B-B14F-4D97-AF65-F5344CB8AC3E}">
        <p14:creationId xmlns:p14="http://schemas.microsoft.com/office/powerpoint/2010/main" val="1949586863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29667" y="409575"/>
            <a:ext cx="8737600" cy="508000"/>
          </a:xfrm>
        </p:spPr>
        <p:txBody>
          <a:bodyPr/>
          <a:lstStyle/>
          <a:p>
            <a:pPr eaLnBrk="1" hangingPunct="1"/>
            <a:r>
              <a:rPr lang="ru-RU" sz="3200" dirty="0"/>
              <a:t>Шесть правил </a:t>
            </a:r>
            <a:r>
              <a:rPr lang="ru-RU" sz="3200" i="1" dirty="0"/>
              <a:t>успешности проектной деятельности </a:t>
            </a:r>
            <a:r>
              <a:rPr lang="ru-RU" sz="3200" dirty="0"/>
              <a:t>  (по Т.И. </a:t>
            </a:r>
            <a:r>
              <a:rPr lang="ru-RU" sz="3200" dirty="0" err="1"/>
              <a:t>Шамовой</a:t>
            </a:r>
            <a:r>
              <a:rPr lang="ru-RU" sz="3200" dirty="0"/>
              <a:t>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552092" y="1268413"/>
            <a:ext cx="11300602" cy="52562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ru-RU" sz="900" dirty="0"/>
          </a:p>
          <a:p>
            <a:pPr eaLnBrk="1" hangingPunct="1">
              <a:spcBef>
                <a:spcPts val="0"/>
              </a:spcBef>
            </a:pPr>
            <a:r>
              <a:rPr lang="ru-RU" dirty="0"/>
              <a:t>В команде нет лидеров, все члены команды равны.</a:t>
            </a:r>
          </a:p>
          <a:p>
            <a:pPr eaLnBrk="1" hangingPunct="1">
              <a:spcBef>
                <a:spcPts val="0"/>
              </a:spcBef>
            </a:pPr>
            <a:r>
              <a:rPr lang="ru-RU" dirty="0"/>
              <a:t>Команды не соревнуются.</a:t>
            </a:r>
          </a:p>
          <a:p>
            <a:pPr eaLnBrk="1" hangingPunct="1">
              <a:spcBef>
                <a:spcPts val="0"/>
              </a:spcBef>
            </a:pPr>
            <a:r>
              <a:rPr lang="ru-RU" dirty="0"/>
              <a:t>Все члены команды должны получать удовольствие от общения друг с другом и от того, что они вместе выполняют проектное задание.</a:t>
            </a:r>
          </a:p>
          <a:p>
            <a:pPr eaLnBrk="1" hangingPunct="1">
              <a:spcBef>
                <a:spcPts val="0"/>
              </a:spcBef>
            </a:pPr>
            <a:r>
              <a:rPr lang="ru-RU" dirty="0"/>
              <a:t>Каждый должен  получать удовольствие от чувства уверенности в себе.</a:t>
            </a:r>
          </a:p>
          <a:p>
            <a:pPr eaLnBrk="1" hangingPunct="1">
              <a:spcBef>
                <a:spcPts val="0"/>
              </a:spcBef>
            </a:pPr>
            <a:r>
              <a:rPr lang="ru-RU" dirty="0"/>
              <a:t>Все должны проявлять активность и вносить свой вклад в общее дело.</a:t>
            </a:r>
          </a:p>
          <a:p>
            <a:pPr eaLnBrk="1" hangingPunct="1">
              <a:spcBef>
                <a:spcPts val="0"/>
              </a:spcBef>
            </a:pPr>
            <a:r>
              <a:rPr lang="ru-RU" dirty="0"/>
              <a:t>Ответственность за конечный результат несут все члены команды, выполняющие проектное задание.</a:t>
            </a:r>
          </a:p>
        </p:txBody>
      </p:sp>
    </p:spTree>
    <p:extLst>
      <p:ext uri="{BB962C8B-B14F-4D97-AF65-F5344CB8AC3E}">
        <p14:creationId xmlns:p14="http://schemas.microsoft.com/office/powerpoint/2010/main" val="160885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Инновационная и экспериментальная деятельность в условиях дополнительного образования: цели, содержание, критерии оценки</a:t>
            </a: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192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4045" y="0"/>
            <a:ext cx="8737600" cy="50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5204" y="1121734"/>
            <a:ext cx="10191749" cy="3959225"/>
          </a:xfrm>
        </p:spPr>
        <p:txBody>
          <a:bodyPr/>
          <a:lstStyle/>
          <a:p>
            <a:r>
              <a:rPr lang="ru-RU" dirty="0" smtClean="0"/>
              <a:t>Инновация </a:t>
            </a:r>
            <a:r>
              <a:rPr lang="ru-RU" dirty="0"/>
              <a:t>– (от латинского «</a:t>
            </a:r>
            <a:r>
              <a:rPr lang="ru-RU" dirty="0" err="1"/>
              <a:t>innovation</a:t>
            </a:r>
            <a:r>
              <a:rPr lang="ru-RU" dirty="0"/>
              <a:t>» - нововведение¸ изменение,  обновление) деятельность по созданию, освоению,  использованию и распространению нового, с целенаправленным изменением, вносящим в среду внедрения новые элементы, вызывающие изменение системы из одного состояния в другое. (Современный словарь иностранных языков)</a:t>
            </a:r>
          </a:p>
        </p:txBody>
      </p:sp>
    </p:spTree>
    <p:extLst>
      <p:ext uri="{BB962C8B-B14F-4D97-AF65-F5344CB8AC3E}">
        <p14:creationId xmlns:p14="http://schemas.microsoft.com/office/powerpoint/2010/main" val="216453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2600" y="1450975"/>
            <a:ext cx="8737600" cy="508000"/>
          </a:xfrm>
        </p:spPr>
        <p:txBody>
          <a:bodyPr/>
          <a:lstStyle/>
          <a:p>
            <a:r>
              <a:rPr lang="ru-RU" sz="3200" dirty="0"/>
              <a:t>Направления инновационной деятельности в учреждениях дополнительного образования детей:</a:t>
            </a:r>
            <a:br>
              <a:rPr lang="ru-RU" sz="32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ru-RU" sz="3200" dirty="0" smtClean="0"/>
              <a:t>совершенствование </a:t>
            </a:r>
            <a:r>
              <a:rPr lang="ru-RU" sz="3200" dirty="0"/>
              <a:t>содержания образования;</a:t>
            </a:r>
          </a:p>
          <a:p>
            <a:pPr>
              <a:spcBef>
                <a:spcPts val="0"/>
              </a:spcBef>
            </a:pPr>
            <a:r>
              <a:rPr lang="ru-RU" sz="3200" dirty="0" smtClean="0"/>
              <a:t>изучение </a:t>
            </a:r>
            <a:r>
              <a:rPr lang="ru-RU" sz="3200" dirty="0"/>
              <a:t>и внедрение в практику современных педагогических технологий;</a:t>
            </a:r>
          </a:p>
          <a:p>
            <a:pPr>
              <a:spcBef>
                <a:spcPts val="0"/>
              </a:spcBef>
            </a:pPr>
            <a:r>
              <a:rPr lang="ru-RU" sz="3200" dirty="0" smtClean="0"/>
              <a:t>создание </a:t>
            </a:r>
            <a:r>
              <a:rPr lang="ru-RU" sz="3200" dirty="0"/>
              <a:t>системы работы с одаренными детьми;</a:t>
            </a:r>
          </a:p>
          <a:p>
            <a:pPr>
              <a:spcBef>
                <a:spcPts val="0"/>
              </a:spcBef>
            </a:pPr>
            <a:r>
              <a:rPr lang="ru-RU" sz="3200" dirty="0" smtClean="0"/>
              <a:t>совершенствование </a:t>
            </a:r>
            <a:r>
              <a:rPr lang="ru-RU" sz="3200" dirty="0"/>
              <a:t>системы управления;</a:t>
            </a:r>
          </a:p>
          <a:p>
            <a:pPr>
              <a:spcBef>
                <a:spcPts val="0"/>
              </a:spcBef>
            </a:pPr>
            <a:r>
              <a:rPr lang="ru-RU" sz="3200" dirty="0"/>
              <a:t> </a:t>
            </a:r>
            <a:r>
              <a:rPr lang="ru-RU" sz="3200" dirty="0" smtClean="0"/>
              <a:t>информатизация </a:t>
            </a:r>
            <a:r>
              <a:rPr lang="ru-RU" sz="3200" dirty="0"/>
              <a:t>образовательного процесса.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312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77085" y="165881"/>
            <a:ext cx="10191749" cy="1990724"/>
          </a:xfrm>
        </p:spPr>
        <p:txBody>
          <a:bodyPr/>
          <a:lstStyle/>
          <a:p>
            <a:r>
              <a:rPr lang="ru-RU" dirty="0" smtClean="0">
                <a:hlinkClick r:id="rId2"/>
              </a:rPr>
              <a:t>Федеральный закон </a:t>
            </a:r>
            <a:r>
              <a:rPr lang="ru-RU" dirty="0">
                <a:hlinkClick r:id="rId2"/>
              </a:rPr>
              <a:t>от 29.12.2012 N 273-ФЗ </a:t>
            </a:r>
            <a:r>
              <a:rPr lang="ru-RU" dirty="0" smtClean="0">
                <a:hlinkClick r:id="rId2"/>
              </a:rPr>
              <a:t> "</a:t>
            </a:r>
            <a:r>
              <a:rPr lang="ru-RU" dirty="0">
                <a:hlinkClick r:id="rId2"/>
              </a:rPr>
              <a:t>Об образовании в Российской Федерации" </a:t>
            </a:r>
            <a:endParaRPr lang="ru-RU" dirty="0" smtClean="0"/>
          </a:p>
          <a:p>
            <a:r>
              <a:rPr lang="ru-RU" dirty="0"/>
              <a:t> Глава 2 Статья 20. «Экспериментальная и инновационная деятельность в сфере образования».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0770" y="2025908"/>
            <a:ext cx="11379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Экспериментальная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инновационная деятельность в сфере образования осуществляется </a:t>
            </a:r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целях обеспечения модернизации и развития системы образования с учетом основных направлений социально-экономического развития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Российской Федерации, реализации приоритетных направлений государственной политики Российской Федерации в сфере образования.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55600" algn="just"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Экспериментальная деятельность направлена на </a:t>
            </a:r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разработку, апробацию и внедрение новых образовательных технологий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образовательных ресурсов и осуществляется в форме экспериментов, порядок и условия проведения которых определяются Правительством Российской Федерации.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30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2067" y="282575"/>
            <a:ext cx="8737600" cy="508000"/>
          </a:xfrm>
        </p:spPr>
        <p:txBody>
          <a:bodyPr/>
          <a:lstStyle/>
          <a:p>
            <a:r>
              <a:rPr lang="ru-RU" dirty="0"/>
              <a:t>Инновационная деятельность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069976"/>
            <a:ext cx="12026900" cy="3959225"/>
          </a:xfrm>
        </p:spPr>
        <p:txBody>
          <a:bodyPr/>
          <a:lstStyle/>
          <a:p>
            <a:r>
              <a:rPr lang="ru-RU" sz="2400" dirty="0"/>
              <a:t>3. </a:t>
            </a:r>
            <a:r>
              <a:rPr lang="ru-RU" sz="2400" b="1" dirty="0"/>
              <a:t>Инновационная деятельность </a:t>
            </a:r>
            <a:r>
              <a:rPr lang="ru-RU" sz="2400" dirty="0"/>
              <a:t>ориентирована на совершенствование научно-педагогического, учебно-методического, организационного, правового, финансово-экономического, кадрового, материально-технического обеспечения системы образования и осуществляется </a:t>
            </a:r>
            <a:r>
              <a:rPr lang="ru-RU" sz="2400" b="1" i="1" dirty="0"/>
              <a:t>в форме реализации инновационных проектов и программ организациями</a:t>
            </a:r>
            <a:r>
              <a:rPr lang="ru-RU" sz="2400" dirty="0"/>
              <a:t>, осуществляющими образовательную деятельность, и иными действующими в сфере образования организациями, а также их объединениями. </a:t>
            </a:r>
            <a:endParaRPr lang="ru-RU" sz="2400" dirty="0" smtClean="0"/>
          </a:p>
          <a:p>
            <a:r>
              <a:rPr lang="ru-RU" sz="2400" dirty="0" smtClean="0"/>
              <a:t>При </a:t>
            </a:r>
            <a:r>
              <a:rPr lang="ru-RU" sz="2400" dirty="0"/>
              <a:t>реализации </a:t>
            </a:r>
            <a:r>
              <a:rPr lang="ru-RU" sz="2400" b="1" dirty="0"/>
              <a:t>инновационного проекта</a:t>
            </a:r>
            <a:r>
              <a:rPr lang="ru-RU" sz="2400" dirty="0"/>
              <a:t>, </a:t>
            </a:r>
            <a:r>
              <a:rPr lang="ru-RU" sz="2400" b="1" dirty="0"/>
              <a:t>программы</a:t>
            </a:r>
            <a:r>
              <a:rPr lang="ru-RU" sz="2400" dirty="0"/>
              <a:t> должны быть обеспечены соблюдение прав и законных интересов участников образовательных отношений, предоставление и получение образования, уровень и качество которого не могут быть ниже требований, установленных федеральным государственным образовательным стандартом, федеральными государственными требованиями, образовательным стандартом.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5228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473076"/>
            <a:ext cx="11963400" cy="3959225"/>
          </a:xfrm>
        </p:spPr>
        <p:txBody>
          <a:bodyPr/>
          <a:lstStyle/>
          <a:p>
            <a:r>
              <a:rPr lang="ru-RU" sz="2400" dirty="0"/>
              <a:t>4. В целях создания условий для реализации инновационных проектов и программ, имеющих существенное значение для обеспечения развития системы образования, организации, </a:t>
            </a:r>
            <a:r>
              <a:rPr lang="ru-RU" sz="2400" dirty="0" smtClean="0"/>
              <a:t>   </a:t>
            </a:r>
            <a:r>
              <a:rPr lang="ru-RU" sz="2400" dirty="0"/>
              <a:t>реализующие </a:t>
            </a:r>
            <a:r>
              <a:rPr lang="ru-RU" sz="2400" dirty="0" smtClean="0"/>
              <a:t> инновационные </a:t>
            </a:r>
            <a:r>
              <a:rPr lang="ru-RU" sz="2400" dirty="0"/>
              <a:t>проекты и программы, признаются федеральными или региональными инновационными площадками и составляют инновационную инфраструктуру в системе образования. </a:t>
            </a:r>
            <a:endParaRPr lang="ru-RU" sz="2400" dirty="0" smtClean="0"/>
          </a:p>
          <a:p>
            <a:r>
              <a:rPr lang="ru-RU" sz="2400" dirty="0">
                <a:hlinkClick r:id="rId2"/>
              </a:rPr>
              <a:t>Порядок</a:t>
            </a:r>
            <a:r>
              <a:rPr lang="ru-RU" sz="2400" dirty="0"/>
              <a:t> формирования и функционирования инновационной инфраструктуры в системе образования (в том числе </a:t>
            </a:r>
            <a:r>
              <a:rPr lang="ru-RU" sz="2400" u="sng" dirty="0">
                <a:hlinkClick r:id="rId3"/>
              </a:rPr>
              <a:t>порядок</a:t>
            </a:r>
            <a:r>
              <a:rPr lang="ru-RU" sz="2400" dirty="0"/>
              <a:t> признания организации федеральной инновационной площадкой), перечень федеральных инновационных площадок </a:t>
            </a:r>
            <a:r>
              <a:rPr lang="ru-RU" sz="2400" b="1" dirty="0"/>
              <a:t>устанавливаются федеральным органом исполнительной власти</a:t>
            </a:r>
            <a:r>
              <a:rPr lang="ru-RU" sz="2400" dirty="0"/>
              <a:t>, осуществляющим функции по выработке государственной политики и нормативно-правовому регулированию в сфере образования. Порядок признания </a:t>
            </a:r>
            <a:r>
              <a:rPr lang="ru-RU" sz="2400" dirty="0" smtClean="0"/>
              <a:t>организаций региональными </a:t>
            </a:r>
            <a:r>
              <a:rPr lang="ru-RU" sz="2400" dirty="0"/>
              <a:t>инновационными площадками устанавливается </a:t>
            </a:r>
            <a:r>
              <a:rPr lang="ru-RU" sz="2400" b="1" dirty="0"/>
              <a:t>органами государственной власти субъектов Российской Федерации</a:t>
            </a:r>
            <a:r>
              <a:rPr lang="ru-RU" sz="2400" dirty="0"/>
              <a:t>.</a:t>
            </a:r>
          </a:p>
          <a:p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1612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2173" y="379862"/>
            <a:ext cx="8737600" cy="50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281" y="1146655"/>
            <a:ext cx="10191749" cy="3959225"/>
          </a:xfrm>
        </p:spPr>
        <p:txBody>
          <a:bodyPr/>
          <a:lstStyle/>
          <a:p>
            <a:r>
              <a:rPr lang="ru-RU" dirty="0"/>
              <a:t>5. Федеральные государственные органы и органы государственной власти субъектов Российской Федерации, осуществляющие государственное управление в сфере образования, в рамках своих полномочий создают условия для реализации инновационных образовательных проектов, программ и внедрения их результатов в практику.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099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0200" y="968375"/>
            <a:ext cx="8737600" cy="50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7367" y="968375"/>
            <a:ext cx="10430534" cy="4924425"/>
          </a:xfrm>
        </p:spPr>
        <p:txBody>
          <a:bodyPr/>
          <a:lstStyle/>
          <a:p>
            <a:r>
              <a:rPr lang="ru-RU" dirty="0"/>
              <a:t>Самой главной функцией экспериментальной и инновационной деятельности является инициация творческой самостоятельности педагога, повышение его мотивации к собственному профессиональному развитию, постоянному самосовершенствованию, которое проявляется в использовании в собственной практике новшеств, стремлении повысить качество работы, применении новых, в том числе самостоятельно разработанных, методик и дидактических средств. </a:t>
            </a:r>
          </a:p>
        </p:txBody>
      </p:sp>
    </p:spTree>
    <p:extLst>
      <p:ext uri="{BB962C8B-B14F-4D97-AF65-F5344CB8AC3E}">
        <p14:creationId xmlns:p14="http://schemas.microsoft.com/office/powerpoint/2010/main" val="428836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0883" y="690114"/>
            <a:ext cx="10949317" cy="5761488"/>
          </a:xfrm>
        </p:spPr>
        <p:txBody>
          <a:bodyPr/>
          <a:lstStyle/>
          <a:p>
            <a:r>
              <a:rPr lang="ru-RU" b="1" dirty="0"/>
              <a:t>Инновационный процесс </a:t>
            </a:r>
            <a:r>
              <a:rPr lang="ru-RU" dirty="0"/>
              <a:t>– комплексная деятельность по созданию (рождению, разработке), освоению, использованию и распространению новшеств.</a:t>
            </a:r>
          </a:p>
          <a:p>
            <a:pPr marL="0" indent="0" algn="r">
              <a:buNone/>
            </a:pPr>
            <a:r>
              <a:rPr lang="ru-RU" dirty="0"/>
              <a:t>В научной литературе различают понятия </a:t>
            </a:r>
            <a:r>
              <a:rPr lang="ru-RU" b="1" dirty="0"/>
              <a:t>«Новшество»</a:t>
            </a:r>
            <a:r>
              <a:rPr lang="ru-RU" dirty="0"/>
              <a:t> и </a:t>
            </a:r>
            <a:r>
              <a:rPr lang="ru-RU" b="1" dirty="0"/>
              <a:t>«Инновация».</a:t>
            </a:r>
            <a:endParaRPr lang="ru-RU" dirty="0"/>
          </a:p>
          <a:p>
            <a:r>
              <a:rPr lang="ru-RU" b="1" dirty="0"/>
              <a:t>Новшество </a:t>
            </a:r>
            <a:r>
              <a:rPr lang="ru-RU" dirty="0"/>
              <a:t>– это именно средство (новый метод, методика, технология, учебная программа и т.п.).</a:t>
            </a:r>
          </a:p>
          <a:p>
            <a:r>
              <a:rPr lang="ru-RU" b="1" dirty="0"/>
              <a:t>Инновация </a:t>
            </a:r>
            <a:r>
              <a:rPr lang="ru-RU" dirty="0"/>
              <a:t>– это процесс освоения этого средства.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353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4400" y="346075"/>
            <a:ext cx="8737600" cy="508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7651" y="1298576"/>
            <a:ext cx="10191749" cy="3959225"/>
          </a:xfrm>
        </p:spPr>
        <p:txBody>
          <a:bodyPr/>
          <a:lstStyle/>
          <a:p>
            <a:r>
              <a:rPr lang="ru-RU" b="1" dirty="0"/>
              <a:t>Эксперимент – </a:t>
            </a:r>
            <a:r>
              <a:rPr lang="ru-RU" dirty="0"/>
              <a:t>это </a:t>
            </a:r>
            <a:r>
              <a:rPr lang="ru-RU" b="1" dirty="0"/>
              <a:t>исследовательская деятельность</a:t>
            </a:r>
            <a:r>
              <a:rPr lang="ru-RU" dirty="0"/>
              <a:t>, предназначенная для проверки выдвинутой</a:t>
            </a:r>
            <a:r>
              <a:rPr lang="ru-RU" i="1" dirty="0"/>
              <a:t> </a:t>
            </a:r>
            <a:r>
              <a:rPr lang="ru-RU" dirty="0"/>
              <a:t>гипотезы, разворачиваемая в естественных или искусственных условиях, результатом которой является новое знание, включающее в себя выделение существенных факторов, влияющих на результаты педагогической деятельности.</a:t>
            </a:r>
          </a:p>
          <a:p>
            <a:r>
              <a:rPr lang="ru-RU" b="1" dirty="0"/>
              <a:t>Педагогический эксперимент – </a:t>
            </a:r>
            <a:r>
              <a:rPr lang="ru-RU" dirty="0"/>
              <a:t>эксперимент, задачей которого является выяснение сравнительной эффективности применяемых в учебно-воспитательной деятельности технологий, методов, приемов, нового содержания и т.д.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490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4400" y="145990"/>
            <a:ext cx="8737600" cy="508000"/>
          </a:xfrm>
        </p:spPr>
        <p:txBody>
          <a:bodyPr/>
          <a:lstStyle/>
          <a:p>
            <a:r>
              <a:rPr lang="ru-RU" b="1" dirty="0"/>
              <a:t>Констатирующий эксперимент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0360" y="785305"/>
            <a:ext cx="11696700" cy="395922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отвечает </a:t>
            </a:r>
            <a:r>
              <a:rPr lang="ru-RU" dirty="0"/>
              <a:t>на вопросы: </a:t>
            </a:r>
            <a:endParaRPr lang="ru-RU" dirty="0" smtClean="0"/>
          </a:p>
          <a:p>
            <a:r>
              <a:rPr lang="ru-RU" dirty="0" smtClean="0"/>
              <a:t>«</a:t>
            </a:r>
            <a:r>
              <a:rPr lang="ru-RU" dirty="0"/>
              <a:t>Что есть или что </a:t>
            </a:r>
            <a:r>
              <a:rPr lang="ru-RU" b="1" dirty="0"/>
              <a:t>не устраивает в изучаемом предмете</a:t>
            </a:r>
            <a:r>
              <a:rPr lang="ru-RU" dirty="0"/>
              <a:t>, предлагаемой для апробации инновационной методики</a:t>
            </a:r>
            <a:r>
              <a:rPr lang="ru-RU" dirty="0" smtClean="0"/>
              <a:t>?</a:t>
            </a:r>
          </a:p>
          <a:p>
            <a:r>
              <a:rPr lang="ru-RU" dirty="0" smtClean="0"/>
              <a:t> </a:t>
            </a:r>
            <a:r>
              <a:rPr lang="ru-RU" dirty="0"/>
              <a:t>Соответствуют ли адекватно решению педагогической проблемы комплекс предполагаемых методов, формы организации учебного процесса, внедряемые </a:t>
            </a:r>
            <a:r>
              <a:rPr lang="ru-RU" dirty="0" err="1"/>
              <a:t>педтехнологии</a:t>
            </a:r>
            <a:r>
              <a:rPr lang="ru-RU" dirty="0" smtClean="0"/>
              <a:t>?</a:t>
            </a:r>
          </a:p>
          <a:p>
            <a:pPr marL="0" indent="0" algn="just">
              <a:buNone/>
            </a:pPr>
            <a:r>
              <a:rPr lang="ru-RU" dirty="0" smtClean="0"/>
              <a:t> </a:t>
            </a:r>
            <a:r>
              <a:rPr lang="ru-RU" sz="2400" i="1" dirty="0"/>
              <a:t>В основном, констатирующий эксперимент служит целям </a:t>
            </a:r>
            <a:r>
              <a:rPr lang="ru-RU" sz="2400" i="1" u="sng" dirty="0"/>
              <a:t>апробации новации с целью введения в инновационную </a:t>
            </a:r>
            <a:r>
              <a:rPr lang="ru-RU" sz="2400" i="1" u="sng" dirty="0" smtClean="0"/>
              <a:t>практику</a:t>
            </a:r>
            <a:r>
              <a:rPr lang="ru-RU" sz="2400" i="1" dirty="0" smtClean="0"/>
              <a:t>. Служит </a:t>
            </a:r>
            <a:r>
              <a:rPr lang="ru-RU" sz="2400" i="1" dirty="0"/>
              <a:t>для формирования комплекса материалов доказательств эффективности (неэффективности) новой программы, учебного пособия. По итогам эксперимента регистрируются выявленные факты, предлагаются конкретные рекомендации по изменению программы концепции и содержания учебного пособия, констатируются положительные и негативные результаты.</a:t>
            </a:r>
            <a:endParaRPr lang="ru-RU" i="1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608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7267" y="307975"/>
            <a:ext cx="8737600" cy="508000"/>
          </a:xfrm>
        </p:spPr>
        <p:txBody>
          <a:bodyPr/>
          <a:lstStyle/>
          <a:p>
            <a:r>
              <a:rPr lang="ru-RU" b="1" dirty="0"/>
              <a:t>Проектно-исследовательский, поисковый эксперимент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901" y="1105201"/>
            <a:ext cx="11633200" cy="3959225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b="1" dirty="0"/>
              <a:t> </a:t>
            </a:r>
            <a:r>
              <a:rPr lang="ru-RU" b="1" dirty="0" smtClean="0"/>
              <a:t>    </a:t>
            </a:r>
            <a:r>
              <a:rPr lang="ru-RU" dirty="0" smtClean="0"/>
              <a:t>служит </a:t>
            </a:r>
            <a:r>
              <a:rPr lang="ru-RU" dirty="0"/>
              <a:t>поиску системы мер, методов, приемов образовательной деятельности. Практически все проблемные ситуации в образовании и конкретной предметной области можно попытаться решать </a:t>
            </a:r>
            <a:r>
              <a:rPr lang="ru-RU" b="1" dirty="0"/>
              <a:t>на основе научного осмысления причин</a:t>
            </a:r>
            <a:r>
              <a:rPr lang="ru-RU" dirty="0"/>
              <a:t>, механизмов преодоления, а главное, форматирования механизма недопущения их систематического повторения в будущем. Здесь наглядно проявляется разница между практикой и </a:t>
            </a:r>
            <a:r>
              <a:rPr lang="ru-RU" dirty="0" err="1"/>
              <a:t>технологизацией</a:t>
            </a:r>
            <a:r>
              <a:rPr lang="ru-RU" dirty="0"/>
              <a:t> образования. Если </a:t>
            </a:r>
            <a:r>
              <a:rPr lang="ru-RU" b="1" dirty="0"/>
              <a:t>практика направлена на постоянную изнурительную борьбу с возникающими однотипными проблемами, то </a:t>
            </a:r>
            <a:r>
              <a:rPr lang="ru-RU" b="1" dirty="0" err="1"/>
              <a:t>технологизация</a:t>
            </a:r>
            <a:r>
              <a:rPr lang="ru-RU" b="1" dirty="0"/>
              <a:t> образования в поисковом режиме ставит цели нейтрализации возможностей формирования причин проблемных ситуаций</a:t>
            </a:r>
            <a:r>
              <a:rPr lang="ru-RU" dirty="0"/>
              <a:t>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3686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4400" y="0"/>
            <a:ext cx="8737600" cy="508000"/>
          </a:xfrm>
        </p:spPr>
        <p:txBody>
          <a:bodyPr/>
          <a:lstStyle/>
          <a:p>
            <a:r>
              <a:rPr lang="ru-RU" b="1" dirty="0"/>
              <a:t>Формирующий эксперимент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900" y="724919"/>
            <a:ext cx="11976100" cy="3959225"/>
          </a:xfrm>
        </p:spPr>
        <p:txBody>
          <a:bodyPr/>
          <a:lstStyle/>
          <a:p>
            <a:pPr algn="just">
              <a:spcBef>
                <a:spcPts val="0"/>
              </a:spcBef>
            </a:pPr>
            <a:r>
              <a:rPr lang="ru-RU" b="1" dirty="0" smtClean="0"/>
              <a:t>... </a:t>
            </a:r>
            <a:r>
              <a:rPr lang="ru-RU" dirty="0" smtClean="0"/>
              <a:t>служит </a:t>
            </a:r>
            <a:r>
              <a:rPr lang="ru-RU" dirty="0"/>
              <a:t>для преобразования, как обучающихся, так и всего образовательного пространства. </a:t>
            </a:r>
            <a:endParaRPr lang="ru-RU" dirty="0" smtClean="0"/>
          </a:p>
          <a:p>
            <a:pPr algn="just">
              <a:spcBef>
                <a:spcPts val="0"/>
              </a:spcBef>
            </a:pPr>
            <a:r>
              <a:rPr lang="ru-RU" dirty="0" smtClean="0"/>
              <a:t>может </a:t>
            </a:r>
            <a:r>
              <a:rPr lang="ru-RU" dirty="0"/>
              <a:t>решать проблему демократизации учебного процесса, изменения характера взаимоотношений педагога и обучающихся, взаимоотношений внутригруппового микросоциума. </a:t>
            </a:r>
            <a:endParaRPr lang="ru-RU" dirty="0" smtClean="0"/>
          </a:p>
          <a:p>
            <a:pPr algn="just">
              <a:spcBef>
                <a:spcPts val="0"/>
              </a:spcBef>
            </a:pPr>
            <a:r>
              <a:rPr lang="ru-RU" dirty="0" smtClean="0"/>
              <a:t>может </a:t>
            </a:r>
            <a:r>
              <a:rPr lang="ru-RU" dirty="0"/>
              <a:t>быть направлен на развитие памяти, восприятия, мотивации, мышления, внимания. </a:t>
            </a:r>
            <a:endParaRPr lang="ru-RU" dirty="0" smtClean="0"/>
          </a:p>
          <a:p>
            <a:pPr algn="just">
              <a:spcBef>
                <a:spcPts val="0"/>
              </a:spcBef>
            </a:pPr>
            <a:r>
              <a:rPr lang="ru-RU" dirty="0" smtClean="0"/>
              <a:t>может </a:t>
            </a:r>
            <a:r>
              <a:rPr lang="ru-RU" dirty="0"/>
              <a:t>служить задачам активного позитивного воздействия на личность обучающегося на основе включения механизмов самоорганизации учебного процесса, самообразования и самовоспитания. </a:t>
            </a:r>
            <a:endParaRPr lang="ru-RU" dirty="0" smtClean="0"/>
          </a:p>
          <a:p>
            <a:pPr algn="just">
              <a:spcBef>
                <a:spcPts val="0"/>
              </a:spcBef>
            </a:pPr>
            <a:r>
              <a:rPr lang="ru-RU" dirty="0" smtClean="0"/>
              <a:t>может помочь исследовать </a:t>
            </a:r>
            <a:r>
              <a:rPr lang="ru-RU" dirty="0"/>
              <a:t>степень результативности в формировании </a:t>
            </a:r>
            <a:r>
              <a:rPr lang="ru-RU" dirty="0" err="1"/>
              <a:t>общеучебных</a:t>
            </a:r>
            <a:r>
              <a:rPr lang="ru-RU" dirty="0"/>
              <a:t> компетентностей обучающегося.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1385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3367" y="434975"/>
            <a:ext cx="8737600" cy="508000"/>
          </a:xfrm>
        </p:spPr>
        <p:txBody>
          <a:bodyPr/>
          <a:lstStyle/>
          <a:p>
            <a:r>
              <a:rPr lang="ru-RU" b="1" dirty="0"/>
              <a:t>Контрольный эксперимент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9326" y="1388195"/>
            <a:ext cx="10191749" cy="3959225"/>
          </a:xfrm>
        </p:spPr>
        <p:txBody>
          <a:bodyPr/>
          <a:lstStyle/>
          <a:p>
            <a:r>
              <a:rPr lang="ru-RU" b="1" dirty="0"/>
              <a:t> </a:t>
            </a:r>
            <a:r>
              <a:rPr lang="ru-RU" sz="3200" dirty="0"/>
              <a:t>показывает уровень изменений по результатам формирующего эксперимента.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800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2600" y="536575"/>
            <a:ext cx="8737600" cy="508000"/>
          </a:xfrm>
        </p:spPr>
        <p:txBody>
          <a:bodyPr/>
          <a:lstStyle/>
          <a:p>
            <a:r>
              <a:rPr lang="ru-RU" sz="3200" b="1" dirty="0" smtClean="0"/>
              <a:t>Уровни</a:t>
            </a:r>
            <a:r>
              <a:rPr lang="ru-RU" sz="3200" b="1" dirty="0"/>
              <a:t> </a:t>
            </a:r>
            <a:r>
              <a:rPr lang="ru-RU" sz="3200" b="1" dirty="0" smtClean="0"/>
              <a:t>педагогических экспериментов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501" y="1209676"/>
            <a:ext cx="11836400" cy="3959225"/>
          </a:xfrm>
        </p:spPr>
        <p:txBody>
          <a:bodyPr/>
          <a:lstStyle/>
          <a:p>
            <a:pPr lvl="0"/>
            <a:r>
              <a:rPr lang="ru-RU" sz="3200" b="1" dirty="0" smtClean="0"/>
              <a:t>Индивидуальный</a:t>
            </a:r>
            <a:endParaRPr lang="ru-RU" sz="3200" dirty="0"/>
          </a:p>
          <a:p>
            <a:pPr lvl="0"/>
            <a:r>
              <a:rPr lang="ru-RU" sz="3200" b="1" dirty="0"/>
              <a:t>Эксперимент внутри учебного заведения</a:t>
            </a:r>
            <a:endParaRPr lang="ru-RU" sz="3200" dirty="0"/>
          </a:p>
          <a:p>
            <a:pPr lvl="0"/>
            <a:r>
              <a:rPr lang="ru-RU" sz="3200" b="1" dirty="0"/>
              <a:t>Муниципальный (город, район)</a:t>
            </a:r>
            <a:endParaRPr lang="ru-RU" sz="3200" dirty="0"/>
          </a:p>
          <a:p>
            <a:pPr lvl="0"/>
            <a:r>
              <a:rPr lang="ru-RU" sz="3200" b="1" dirty="0"/>
              <a:t>Региональный (область)</a:t>
            </a:r>
            <a:endParaRPr lang="ru-RU" sz="3200" dirty="0"/>
          </a:p>
          <a:p>
            <a:pPr lvl="0"/>
            <a:r>
              <a:rPr lang="ru-RU" sz="3200" b="1" dirty="0"/>
              <a:t>Федеральный (РФ)</a:t>
            </a:r>
            <a:endParaRPr lang="ru-RU" sz="32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295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0267" y="244475"/>
            <a:ext cx="8737600" cy="508000"/>
          </a:xfrm>
        </p:spPr>
        <p:txBody>
          <a:bodyPr/>
          <a:lstStyle/>
          <a:p>
            <a:r>
              <a:rPr lang="ru-RU" dirty="0" smtClean="0"/>
              <a:t>Виды педагогических экспериментов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68376"/>
            <a:ext cx="11950699" cy="395922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b="1" dirty="0" smtClean="0"/>
              <a:t>Локальный </a:t>
            </a:r>
            <a:r>
              <a:rPr lang="ru-RU" b="1" dirty="0"/>
              <a:t>– </a:t>
            </a:r>
            <a:r>
              <a:rPr lang="ru-RU" dirty="0"/>
              <a:t>частные эксперименты, не связанные между собой, например: новая программа по предмету.</a:t>
            </a:r>
          </a:p>
          <a:p>
            <a:pPr>
              <a:spcBef>
                <a:spcPts val="0"/>
              </a:spcBef>
            </a:pPr>
            <a:r>
              <a:rPr lang="ru-RU" b="1" dirty="0"/>
              <a:t>Модульный – </a:t>
            </a:r>
            <a:r>
              <a:rPr lang="ru-RU" dirty="0"/>
              <a:t>комплекс частных, связанных между собой нововведений, например: блок новых программ, разработка новых технологий обучения, создание нового творческого объединения.</a:t>
            </a:r>
          </a:p>
          <a:p>
            <a:pPr>
              <a:spcBef>
                <a:spcPts val="0"/>
              </a:spcBef>
            </a:pPr>
            <a:r>
              <a:rPr lang="ru-RU" b="1" dirty="0"/>
              <a:t>Системный – </a:t>
            </a:r>
            <a:r>
              <a:rPr lang="ru-RU" dirty="0"/>
              <a:t>нововведения, охватывающие все учебное заведение. Разрабатывается программа развития учебного заведения, например: перестройка всего учебного заведения под какую-либо идею, концепцию, либо создание нового образовательного учреждения на базе прежнего.</a:t>
            </a:r>
          </a:p>
          <a:p>
            <a:pPr>
              <a:spcBef>
                <a:spcPts val="0"/>
              </a:spcBef>
            </a:pPr>
            <a:r>
              <a:rPr lang="ru-RU" b="1" dirty="0"/>
              <a:t>Широкомасштабный - </a:t>
            </a:r>
            <a:r>
              <a:rPr lang="ru-RU" dirty="0"/>
              <a:t>(например: эксперимент по совершенствованию структуры и содержания образования).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481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5154" y="427546"/>
            <a:ext cx="8737600" cy="508000"/>
          </a:xfrm>
        </p:spPr>
        <p:txBody>
          <a:bodyPr/>
          <a:lstStyle/>
          <a:p>
            <a:r>
              <a:rPr lang="ru-RU" sz="2800" b="1" dirty="0"/>
              <a:t>Примерная структура программы экспериментальной,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/>
              <a:t>исследовательской работы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454" y="1334520"/>
            <a:ext cx="11709400" cy="395922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– Название эксперимента. </a:t>
            </a:r>
            <a:br>
              <a:rPr lang="ru-RU" sz="2400" dirty="0"/>
            </a:br>
            <a:r>
              <a:rPr lang="ru-RU" sz="2400" dirty="0" smtClean="0"/>
              <a:t>– </a:t>
            </a:r>
            <a:r>
              <a:rPr lang="ru-RU" sz="2400" dirty="0"/>
              <a:t>Автор-исполнитель или руководитель эксперимента (фамилия, имя, отчество, должность, звание, адрес, телефон</a:t>
            </a:r>
            <a:r>
              <a:rPr lang="ru-RU" sz="2400" dirty="0" smtClean="0"/>
              <a:t>).</a:t>
            </a:r>
            <a:endParaRPr lang="ru-RU" sz="2400" dirty="0"/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 </a:t>
            </a:r>
            <a:r>
              <a:rPr lang="ru-RU" sz="2400" dirty="0"/>
              <a:t>– Название органа или лица, давшего разрешение на эксперимент и разделившего ответственность за его результаты.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– </a:t>
            </a:r>
            <a:r>
              <a:rPr lang="ru-RU" sz="2400" dirty="0"/>
              <a:t>Краткое обоснование актуальности темы (из каких потребностей и противоречий практики вытекает необходимость организации именно данного эксперимента). </a:t>
            </a:r>
            <a:br>
              <a:rPr lang="ru-RU" sz="2400" dirty="0"/>
            </a:br>
            <a:r>
              <a:rPr lang="ru-RU" sz="2400" dirty="0" smtClean="0"/>
              <a:t>– </a:t>
            </a:r>
            <a:r>
              <a:rPr lang="ru-RU" sz="2400" dirty="0"/>
              <a:t>Объект исследования.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 </a:t>
            </a:r>
            <a:r>
              <a:rPr lang="ru-RU" sz="2400" dirty="0"/>
              <a:t>– Предмет исследования. </a:t>
            </a:r>
            <a:br>
              <a:rPr lang="ru-RU" sz="2400" dirty="0"/>
            </a:br>
            <a:r>
              <a:rPr lang="ru-RU" sz="2400" dirty="0" smtClean="0"/>
              <a:t>– </a:t>
            </a:r>
            <a:r>
              <a:rPr lang="ru-RU" sz="2400" dirty="0"/>
              <a:t>Цель эксперимента. </a:t>
            </a:r>
            <a:br>
              <a:rPr lang="ru-RU" sz="2400" dirty="0"/>
            </a:br>
            <a:r>
              <a:rPr lang="ru-RU" sz="2400" dirty="0" smtClean="0"/>
              <a:t>– </a:t>
            </a:r>
            <a:r>
              <a:rPr lang="ru-RU" sz="2400" dirty="0"/>
              <a:t>Задачи.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 </a:t>
            </a:r>
            <a:r>
              <a:rPr lang="ru-RU" sz="2400" dirty="0"/>
              <a:t>– Гипотеза (развернутое предположение, где максимально подробно изложена модель, будущая методика, система мер, т.е. то нововведение, за счёт которого ожидается получить высокую эффективность учебно-воспитательного процесса). </a:t>
            </a:r>
            <a:br>
              <a:rPr lang="ru-RU" sz="2400" dirty="0"/>
            </a:br>
            <a:r>
              <a:rPr lang="ru-RU" sz="2000" dirty="0"/>
              <a:t>      </a:t>
            </a:r>
          </a:p>
          <a:p>
            <a:r>
              <a:rPr lang="ru-RU" sz="2000" dirty="0"/>
              <a:t> 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7320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8024"/>
            <a:ext cx="12191999" cy="4408578"/>
          </a:xfrm>
        </p:spPr>
        <p:txBody>
          <a:bodyPr/>
          <a:lstStyle/>
          <a:p>
            <a:r>
              <a:rPr lang="ru-RU" sz="2400" dirty="0"/>
              <a:t>Методы и конкретные методики исследования (виды анкет, тесты, тексты контрольных работ, экспериментальные дидактические материалы). </a:t>
            </a:r>
            <a:br>
              <a:rPr lang="ru-RU" sz="2400" dirty="0"/>
            </a:br>
            <a:r>
              <a:rPr lang="ru-RU" sz="2400" dirty="0"/>
              <a:t>      – Сроки эксперимента (время начала, время предполагаемого завершения). </a:t>
            </a:r>
            <a:br>
              <a:rPr lang="ru-RU" sz="2400" dirty="0"/>
            </a:br>
            <a:r>
              <a:rPr lang="ru-RU" sz="2400" dirty="0"/>
              <a:t>      – Этапы (сроки и содержание работы). </a:t>
            </a:r>
            <a:br>
              <a:rPr lang="ru-RU" sz="2400" dirty="0"/>
            </a:br>
            <a:r>
              <a:rPr lang="ru-RU" sz="2400" dirty="0"/>
              <a:t>      – Состав участников эксперимента. </a:t>
            </a:r>
            <a:br>
              <a:rPr lang="ru-RU" sz="2400" dirty="0"/>
            </a:br>
            <a:r>
              <a:rPr lang="ru-RU" sz="2400" dirty="0"/>
              <a:t>      – Распределение функциональных обязанностей всех лиц, участвующих в опытно-экспериментальной работе или привлекаемых к ней. </a:t>
            </a:r>
            <a:br>
              <a:rPr lang="ru-RU" sz="2400" dirty="0"/>
            </a:br>
            <a:r>
              <a:rPr lang="ru-RU" sz="2400" dirty="0"/>
              <a:t>      – База (все учреждение, объединения одной направленности, отдельное объединение, группа </a:t>
            </a:r>
            <a:r>
              <a:rPr lang="ru-RU" sz="2400" dirty="0" smtClean="0"/>
              <a:t>детей, экспериментальные </a:t>
            </a:r>
            <a:r>
              <a:rPr lang="ru-RU" sz="2400" dirty="0"/>
              <a:t>и контрольные объекты). </a:t>
            </a:r>
            <a:br>
              <a:rPr lang="ru-RU" sz="2400" dirty="0"/>
            </a:br>
            <a:r>
              <a:rPr lang="ru-RU" sz="2400" dirty="0"/>
              <a:t>      – Формулировка критериев оценки ожидаемых результатов. </a:t>
            </a:r>
            <a:br>
              <a:rPr lang="ru-RU" sz="2400" dirty="0"/>
            </a:br>
            <a:r>
              <a:rPr lang="ru-RU" sz="2400" dirty="0"/>
              <a:t>      – Прогноз: </a:t>
            </a:r>
            <a:r>
              <a:rPr lang="ru-RU" sz="2400" dirty="0" smtClean="0"/>
              <a:t>положительных результатов, потерь</a:t>
            </a:r>
            <a:r>
              <a:rPr lang="ru-RU" sz="2400" dirty="0"/>
              <a:t>, возможных негативных </a:t>
            </a:r>
            <a:r>
              <a:rPr lang="ru-RU" sz="2400" dirty="0" smtClean="0"/>
              <a:t>последствий, продумывание </a:t>
            </a:r>
            <a:r>
              <a:rPr lang="ru-RU" sz="2400" dirty="0"/>
              <a:t>компенсаций. </a:t>
            </a:r>
            <a:br>
              <a:rPr lang="ru-RU" sz="2400" dirty="0"/>
            </a:br>
            <a:r>
              <a:rPr lang="ru-RU" sz="2400" dirty="0"/>
              <a:t>      – Научный консультант эксперимента. </a:t>
            </a:r>
            <a:br>
              <a:rPr lang="ru-RU" sz="2400" dirty="0"/>
            </a:br>
            <a:r>
              <a:rPr lang="ru-RU" sz="2400" dirty="0"/>
              <a:t>      – Предложения по кандидатурам рецензентов программы эксперимента (с указанием должности и места работы). </a:t>
            </a:r>
            <a:br>
              <a:rPr lang="ru-RU" sz="2400" dirty="0"/>
            </a:br>
            <a:r>
              <a:rPr lang="ru-RU" sz="2400" dirty="0"/>
              <a:t>      – Форма представления результатов эксперимента (письменный отчёт, текст доклада, методические рекомендации, статья в журнал, диссертация и пр.).</a:t>
            </a:r>
          </a:p>
        </p:txBody>
      </p:sp>
    </p:spTree>
    <p:extLst>
      <p:ext uri="{BB962C8B-B14F-4D97-AF65-F5344CB8AC3E}">
        <p14:creationId xmlns:p14="http://schemas.microsoft.com/office/powerpoint/2010/main" val="218972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Спасибо за внимание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139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Тема1">
  <a:themeElements>
    <a:clrScheme name="template 3">
      <a:dk1>
        <a:srgbClr val="4D4D4D"/>
      </a:dk1>
      <a:lt1>
        <a:srgbClr val="FFFFFF"/>
      </a:lt1>
      <a:dk2>
        <a:srgbClr val="4D4D4D"/>
      </a:dk2>
      <a:lt2>
        <a:srgbClr val="003399"/>
      </a:lt2>
      <a:accent1>
        <a:srgbClr val="66CCFF"/>
      </a:accent1>
      <a:accent2>
        <a:srgbClr val="3366FF"/>
      </a:accent2>
      <a:accent3>
        <a:srgbClr val="FFFFFF"/>
      </a:accent3>
      <a:accent4>
        <a:srgbClr val="404040"/>
      </a:accent4>
      <a:accent5>
        <a:srgbClr val="B8E2FF"/>
      </a:accent5>
      <a:accent6>
        <a:srgbClr val="2D5CE7"/>
      </a:accent6>
      <a:hlink>
        <a:srgbClr val="FFCC00"/>
      </a:hlink>
      <a:folHlink>
        <a:srgbClr val="DDDDDD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4D4D4D"/>
        </a:dk1>
        <a:lt1>
          <a:srgbClr val="FFFFFF"/>
        </a:lt1>
        <a:dk2>
          <a:srgbClr val="4D4D4D"/>
        </a:dk2>
        <a:lt2>
          <a:srgbClr val="0099FF"/>
        </a:lt2>
        <a:accent1>
          <a:srgbClr val="003399"/>
        </a:accent1>
        <a:accent2>
          <a:srgbClr val="CCECFF"/>
        </a:accent2>
        <a:accent3>
          <a:srgbClr val="FFFFFF"/>
        </a:accent3>
        <a:accent4>
          <a:srgbClr val="404040"/>
        </a:accent4>
        <a:accent5>
          <a:srgbClr val="AAADCA"/>
        </a:accent5>
        <a:accent6>
          <a:srgbClr val="B9D6E7"/>
        </a:accent6>
        <a:hlink>
          <a:srgbClr val="6699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333333"/>
        </a:dk1>
        <a:lt1>
          <a:srgbClr val="FFFFFF"/>
        </a:lt1>
        <a:dk2>
          <a:srgbClr val="808080"/>
        </a:dk2>
        <a:lt2>
          <a:srgbClr val="003366"/>
        </a:lt2>
        <a:accent1>
          <a:srgbClr val="6699FF"/>
        </a:accent1>
        <a:accent2>
          <a:srgbClr val="990000"/>
        </a:accent2>
        <a:accent3>
          <a:srgbClr val="FFFFFF"/>
        </a:accent3>
        <a:accent4>
          <a:srgbClr val="2A2A2A"/>
        </a:accent4>
        <a:accent5>
          <a:srgbClr val="B8CAFF"/>
        </a:accent5>
        <a:accent6>
          <a:srgbClr val="8A0000"/>
        </a:accent6>
        <a:hlink>
          <a:srgbClr val="0066C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CC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E2FF"/>
        </a:accent5>
        <a:accent6>
          <a:srgbClr val="2D5CE7"/>
        </a:accent6>
        <a:hlink>
          <a:srgbClr val="FFCC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2D5C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CC0000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B90000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99CC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8AB9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Тема1">
  <a:themeElements>
    <a:clrScheme name="template 3">
      <a:dk1>
        <a:srgbClr val="4D4D4D"/>
      </a:dk1>
      <a:lt1>
        <a:srgbClr val="FFFFFF"/>
      </a:lt1>
      <a:dk2>
        <a:srgbClr val="4D4D4D"/>
      </a:dk2>
      <a:lt2>
        <a:srgbClr val="003399"/>
      </a:lt2>
      <a:accent1>
        <a:srgbClr val="66CCFF"/>
      </a:accent1>
      <a:accent2>
        <a:srgbClr val="3366FF"/>
      </a:accent2>
      <a:accent3>
        <a:srgbClr val="FFFFFF"/>
      </a:accent3>
      <a:accent4>
        <a:srgbClr val="404040"/>
      </a:accent4>
      <a:accent5>
        <a:srgbClr val="B8E2FF"/>
      </a:accent5>
      <a:accent6>
        <a:srgbClr val="2D5CE7"/>
      </a:accent6>
      <a:hlink>
        <a:srgbClr val="FFCC00"/>
      </a:hlink>
      <a:folHlink>
        <a:srgbClr val="DDDDDD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4D4D4D"/>
        </a:dk1>
        <a:lt1>
          <a:srgbClr val="FFFFFF"/>
        </a:lt1>
        <a:dk2>
          <a:srgbClr val="4D4D4D"/>
        </a:dk2>
        <a:lt2>
          <a:srgbClr val="0099FF"/>
        </a:lt2>
        <a:accent1>
          <a:srgbClr val="003399"/>
        </a:accent1>
        <a:accent2>
          <a:srgbClr val="CCECFF"/>
        </a:accent2>
        <a:accent3>
          <a:srgbClr val="FFFFFF"/>
        </a:accent3>
        <a:accent4>
          <a:srgbClr val="404040"/>
        </a:accent4>
        <a:accent5>
          <a:srgbClr val="AAADCA"/>
        </a:accent5>
        <a:accent6>
          <a:srgbClr val="B9D6E7"/>
        </a:accent6>
        <a:hlink>
          <a:srgbClr val="6699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333333"/>
        </a:dk1>
        <a:lt1>
          <a:srgbClr val="FFFFFF"/>
        </a:lt1>
        <a:dk2>
          <a:srgbClr val="808080"/>
        </a:dk2>
        <a:lt2>
          <a:srgbClr val="003366"/>
        </a:lt2>
        <a:accent1>
          <a:srgbClr val="6699FF"/>
        </a:accent1>
        <a:accent2>
          <a:srgbClr val="990000"/>
        </a:accent2>
        <a:accent3>
          <a:srgbClr val="FFFFFF"/>
        </a:accent3>
        <a:accent4>
          <a:srgbClr val="2A2A2A"/>
        </a:accent4>
        <a:accent5>
          <a:srgbClr val="B8CAFF"/>
        </a:accent5>
        <a:accent6>
          <a:srgbClr val="8A0000"/>
        </a:accent6>
        <a:hlink>
          <a:srgbClr val="0066C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CC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E2FF"/>
        </a:accent5>
        <a:accent6>
          <a:srgbClr val="2D5CE7"/>
        </a:accent6>
        <a:hlink>
          <a:srgbClr val="FFCC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2D5C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CC0000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B90000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99CC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8AB9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Тема1">
  <a:themeElements>
    <a:clrScheme name="template 3">
      <a:dk1>
        <a:srgbClr val="4D4D4D"/>
      </a:dk1>
      <a:lt1>
        <a:srgbClr val="FFFFFF"/>
      </a:lt1>
      <a:dk2>
        <a:srgbClr val="4D4D4D"/>
      </a:dk2>
      <a:lt2>
        <a:srgbClr val="003399"/>
      </a:lt2>
      <a:accent1>
        <a:srgbClr val="66CCFF"/>
      </a:accent1>
      <a:accent2>
        <a:srgbClr val="3366FF"/>
      </a:accent2>
      <a:accent3>
        <a:srgbClr val="FFFFFF"/>
      </a:accent3>
      <a:accent4>
        <a:srgbClr val="404040"/>
      </a:accent4>
      <a:accent5>
        <a:srgbClr val="B8E2FF"/>
      </a:accent5>
      <a:accent6>
        <a:srgbClr val="2D5CE7"/>
      </a:accent6>
      <a:hlink>
        <a:srgbClr val="FFCC00"/>
      </a:hlink>
      <a:folHlink>
        <a:srgbClr val="DDDDDD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4D4D4D"/>
        </a:dk1>
        <a:lt1>
          <a:srgbClr val="FFFFFF"/>
        </a:lt1>
        <a:dk2>
          <a:srgbClr val="4D4D4D"/>
        </a:dk2>
        <a:lt2>
          <a:srgbClr val="0099FF"/>
        </a:lt2>
        <a:accent1>
          <a:srgbClr val="003399"/>
        </a:accent1>
        <a:accent2>
          <a:srgbClr val="CCECFF"/>
        </a:accent2>
        <a:accent3>
          <a:srgbClr val="FFFFFF"/>
        </a:accent3>
        <a:accent4>
          <a:srgbClr val="404040"/>
        </a:accent4>
        <a:accent5>
          <a:srgbClr val="AAADCA"/>
        </a:accent5>
        <a:accent6>
          <a:srgbClr val="B9D6E7"/>
        </a:accent6>
        <a:hlink>
          <a:srgbClr val="6699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333333"/>
        </a:dk1>
        <a:lt1>
          <a:srgbClr val="FFFFFF"/>
        </a:lt1>
        <a:dk2>
          <a:srgbClr val="808080"/>
        </a:dk2>
        <a:lt2>
          <a:srgbClr val="003366"/>
        </a:lt2>
        <a:accent1>
          <a:srgbClr val="6699FF"/>
        </a:accent1>
        <a:accent2>
          <a:srgbClr val="990000"/>
        </a:accent2>
        <a:accent3>
          <a:srgbClr val="FFFFFF"/>
        </a:accent3>
        <a:accent4>
          <a:srgbClr val="2A2A2A"/>
        </a:accent4>
        <a:accent5>
          <a:srgbClr val="B8CAFF"/>
        </a:accent5>
        <a:accent6>
          <a:srgbClr val="8A0000"/>
        </a:accent6>
        <a:hlink>
          <a:srgbClr val="0066C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CC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E2FF"/>
        </a:accent5>
        <a:accent6>
          <a:srgbClr val="2D5CE7"/>
        </a:accent6>
        <a:hlink>
          <a:srgbClr val="FFCC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2D5C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CC0000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B90000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99CC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8AB9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4632</Words>
  <Application>Microsoft Office PowerPoint</Application>
  <PresentationFormat>Широкоэкранный</PresentationFormat>
  <Paragraphs>367</Paragraphs>
  <Slides>62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62</vt:i4>
      </vt:variant>
    </vt:vector>
  </HeadingPairs>
  <TitlesOfParts>
    <vt:vector size="69" baseType="lpstr">
      <vt:lpstr>Arial</vt:lpstr>
      <vt:lpstr>Calibri</vt:lpstr>
      <vt:lpstr>Times New Roman</vt:lpstr>
      <vt:lpstr>Wingdings</vt:lpstr>
      <vt:lpstr>1_Тема1</vt:lpstr>
      <vt:lpstr>2_Тема1</vt:lpstr>
      <vt:lpstr>3_Тема1</vt:lpstr>
      <vt:lpstr>1.Учебно-исследовательская и проектная деятельность обучающихся в условиях дополнительного образования детей. 2.Инновационная и экспериментальная деятельность в условиях дополнительного образования: цели, содержание, критерии оценки </vt:lpstr>
      <vt:lpstr>Учебно-исследовательская деятельность</vt:lpstr>
      <vt:lpstr>Виды исследований</vt:lpstr>
      <vt:lpstr>Значение учебно-исследовательской деятельности</vt:lpstr>
      <vt:lpstr>Презентация PowerPoint</vt:lpstr>
      <vt:lpstr>ОСНОВОПОЛАГАЮЩАЯ РОЛЬ ПРОБЛЕМЫ В УЧЕБНО-ИССЛЕДОВАТЕЛЬСКОЙ ДЕЯТЕЛЬНОСТИ</vt:lpstr>
      <vt:lpstr>Осознанное интеллектуальное затруднение характеризуется</vt:lpstr>
      <vt:lpstr>1.Рекомендации педагогу для освоения компонента «осознание проблемной ситуации»: </vt:lpstr>
      <vt:lpstr>Требования к материалу для учебного исследования </vt:lpstr>
      <vt:lpstr>Правила подготовки и создания проблемной ситуации:</vt:lpstr>
      <vt:lpstr>2. Рекомендации педагогу для освоения компонента «Возникновение проблемы и целеполагание»: </vt:lpstr>
      <vt:lpstr>Рекомендации педагогу для освоения компонента «возникновение проблемы и целеполагание»:</vt:lpstr>
      <vt:lpstr>3.Рекомендации педагогу для освоения компонента «выдвижение предположений (гипотез)» </vt:lpstr>
      <vt:lpstr>Рекомендации педагогу для освоения компонента «выдвижение предположений (гипотез)» </vt:lpstr>
      <vt:lpstr>4. ПЛАНИРОВАНИЕ ИССЛЕДОВАТЕЛЬСКИХ ДЕЙСТВИЙ ПО ДОКАЗАТЕЛЬСТВУ ПРЕДПОЛОЖЕНИЙ (ГИПОТЕЗ). </vt:lpstr>
      <vt:lpstr>ПЛАНИРОВАНИЕ ИССЛЕДОВАТЕЛЬСКИХ ДЕЙСТВИЙ ПО ДОКАЗАТЕЛЬСТВУ ПРЕДПОЛОЖЕНИЙ (ГИПОТЕЗ).</vt:lpstr>
      <vt:lpstr>5.ДОКАЗАТЕЛЬСТВО ПРЕДПОЛОЖЕНИЙ И РЕШЕНИЕ ПРОБЛЕМЫ</vt:lpstr>
      <vt:lpstr>5. ДОКАЗАТЕЛЬСТВО ПРЕДПОЛОЖЕНИЙ И РЕШЕНИЕ ПРОБЛЕМЫ</vt:lpstr>
      <vt:lpstr>6. ПРОВЕРКА РЕШЕНИЯ ПРОБЛЕМЫ</vt:lpstr>
      <vt:lpstr>Презентация PowerPoint</vt:lpstr>
      <vt:lpstr>7.РЕФЛЕКСИВНАЯ ОЦЕНКА РЕЗУЛЬТАТОВ УЧЕБНО-ИССЛЕДОВАТЕЛЬСКОЙ ДЕЯТЕЛЬНОСТИ</vt:lpstr>
      <vt:lpstr>РЕФЛЕКСИВНАЯ ОЦЕНКА РЕЗУЛЬТАТОВ УЧЕБНО-ИССЛЕДОВАТЕЛЬСКОЙ ДЕЯТЕЛЬНОСТИ</vt:lpstr>
      <vt:lpstr>8.ОФОРМЛЕНИЕ И ПРЕЗЕНТАЦИЯ РЕЗУЛЬТАТОВ ИССЛЕДОВАНИЯ</vt:lpstr>
      <vt:lpstr>Формы отчетности по учебно-исследовательской деятельности</vt:lpstr>
      <vt:lpstr>Что такое проект?</vt:lpstr>
      <vt:lpstr>Персональный проект должен удовлетворять следующим условиям:</vt:lpstr>
      <vt:lpstr>Исследовательские методы, используемые при выполнении персонального проекта:</vt:lpstr>
      <vt:lpstr>Технология проектной деятельности </vt:lpstr>
      <vt:lpstr>ОПРЕДЕЛЕНИЕ ПРОЕКТА В ЕГО КАЧЕСТВЕННЫХ ХАРАКТЕРИСТИКАХ И ЦЕЛЕПОЛАГАНИЕ </vt:lpstr>
      <vt:lpstr>Презентация PowerPoint</vt:lpstr>
      <vt:lpstr>ПЛАНИРОВАНИЕ ПРОЕКТНОЙ ДЕЯТЕЛЬНОСТИ</vt:lpstr>
      <vt:lpstr>Презентация PowerPoint</vt:lpstr>
      <vt:lpstr>ПЛАНИРОВАНИЕ ПРОЕКТНОЙ ДЕЯТЕЛЬНОСТИ</vt:lpstr>
      <vt:lpstr>ЗАЩИТА ПРОЕКТА КАК ПЛАНА ПРОЕКТНОЙ ДЕЯТЕЛЬНОСТИ</vt:lpstr>
      <vt:lpstr>ВЫПОЛНЕНИЕ ПРОЕКТНОЙ ДЕЯТЕЛЬНОСТИ</vt:lpstr>
      <vt:lpstr>Презентация PowerPoint</vt:lpstr>
      <vt:lpstr>РЕФЛЕКСИВНАЯ ОЦЕНКА РЕЗУЛЬТАТА  ПРОЕКТНОЙ ДЕЯТЕЛЬНОСТИ </vt:lpstr>
      <vt:lpstr>Презентация PowerPoint</vt:lpstr>
      <vt:lpstr>ПРЕЗЕНТАЦИЯ ПРОДУКТА ПРОЕКТНОЙ ДЕЯТЕЛЬНОСТИ</vt:lpstr>
      <vt:lpstr>Обеспечение проектной, исследовательской деятельности</vt:lpstr>
      <vt:lpstr>Презентация PowerPoint</vt:lpstr>
      <vt:lpstr>5 принципов поощрения творческого мышления (по Торрансу П.) :</vt:lpstr>
      <vt:lpstr>Шесть правил успешности проектной деятельности   (по Т.И. Шамовой)</vt:lpstr>
      <vt:lpstr>Инновационная и экспериментальная деятельность в условиях дополнительного образования: цели, содержание, критерии оценки </vt:lpstr>
      <vt:lpstr>Презентация PowerPoint</vt:lpstr>
      <vt:lpstr>Направления инновационной деятельности в учреждениях дополнительного образования детей: </vt:lpstr>
      <vt:lpstr>Презентация PowerPoint</vt:lpstr>
      <vt:lpstr>Инновационная деятельность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Констатирующий эксперимент</vt:lpstr>
      <vt:lpstr>Проектно-исследовательский, поисковый эксперимент</vt:lpstr>
      <vt:lpstr>Формирующий эксперимент</vt:lpstr>
      <vt:lpstr>Контрольный эксперимент</vt:lpstr>
      <vt:lpstr>Уровни педагогических экспериментов</vt:lpstr>
      <vt:lpstr>Виды педагогических экспериментов</vt:lpstr>
      <vt:lpstr>Примерная структура программы экспериментальной, исследовательской работы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Учебно-исследовательская и проектная деятельность учащихся в условиях дополнительного образования детей. </dc:title>
  <dc:creator>admin</dc:creator>
  <cp:lastModifiedBy>admin</cp:lastModifiedBy>
  <cp:revision>53</cp:revision>
  <dcterms:created xsi:type="dcterms:W3CDTF">2020-10-06T09:43:19Z</dcterms:created>
  <dcterms:modified xsi:type="dcterms:W3CDTF">2020-10-09T12:45:15Z</dcterms:modified>
</cp:coreProperties>
</file>